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144" r:id="rId2"/>
    <p:sldId id="1792" r:id="rId3"/>
    <p:sldId id="2234" r:id="rId4"/>
    <p:sldId id="2076" r:id="rId5"/>
    <p:sldId id="2077" r:id="rId6"/>
    <p:sldId id="2107" r:id="rId7"/>
    <p:sldId id="2158" r:id="rId8"/>
    <p:sldId id="2159" r:id="rId9"/>
    <p:sldId id="2108" r:id="rId10"/>
    <p:sldId id="2109" r:id="rId11"/>
    <p:sldId id="1433" r:id="rId12"/>
    <p:sldId id="1435" r:id="rId13"/>
    <p:sldId id="1265" r:id="rId14"/>
    <p:sldId id="2187" r:id="rId15"/>
    <p:sldId id="1271" r:id="rId16"/>
    <p:sldId id="1983" r:id="rId17"/>
    <p:sldId id="2110" r:id="rId18"/>
    <p:sldId id="2111" r:id="rId19"/>
    <p:sldId id="2112" r:id="rId20"/>
    <p:sldId id="1480" r:id="rId21"/>
    <p:sldId id="2168" r:id="rId22"/>
    <p:sldId id="2170" r:id="rId23"/>
    <p:sldId id="2162" r:id="rId24"/>
    <p:sldId id="2163" r:id="rId25"/>
    <p:sldId id="2164" r:id="rId26"/>
    <p:sldId id="2165" r:id="rId27"/>
    <p:sldId id="2181" r:id="rId28"/>
    <p:sldId id="2182" r:id="rId29"/>
    <p:sldId id="2166" r:id="rId30"/>
    <p:sldId id="2293" r:id="rId31"/>
    <p:sldId id="2093" r:id="rId32"/>
    <p:sldId id="2180" r:id="rId33"/>
    <p:sldId id="1132" r:id="rId3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09"/>
    <a:srgbClr val="23AD33"/>
    <a:srgbClr val="F9A307"/>
    <a:srgbClr val="F7CA09"/>
    <a:srgbClr val="732303"/>
    <a:srgbClr val="F61F1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1" autoAdjust="0"/>
    <p:restoredTop sz="94280" autoAdjust="0"/>
  </p:normalViewPr>
  <p:slideViewPr>
    <p:cSldViewPr>
      <p:cViewPr varScale="1">
        <p:scale>
          <a:sx n="68" d="100"/>
          <a:sy n="68" d="100"/>
        </p:scale>
        <p:origin x="1146" y="60"/>
      </p:cViewPr>
      <p:guideLst>
        <p:guide orient="horz" pos="2160"/>
        <p:guide pos="2880"/>
      </p:guideLst>
    </p:cSldViewPr>
  </p:slideViewPr>
  <p:outlineViewPr>
    <p:cViewPr>
      <p:scale>
        <a:sx n="33" d="100"/>
        <a:sy n="33" d="100"/>
      </p:scale>
      <p:origin x="0" y="-1116"/>
    </p:cViewPr>
  </p:outlineViewPr>
  <p:notesTextViewPr>
    <p:cViewPr>
      <p:scale>
        <a:sx n="100" d="100"/>
        <a:sy n="100" d="100"/>
      </p:scale>
      <p:origin x="0" y="0"/>
    </p:cViewPr>
  </p:notesTextViewPr>
  <p:sorterViewPr>
    <p:cViewPr varScale="1">
      <p:scale>
        <a:sx n="1" d="1"/>
        <a:sy n="1" d="1"/>
      </p:scale>
      <p:origin x="0" y="-376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82EC4-72D3-4E39-8DB4-C9CF3C9CA7B8}" type="datetimeFigureOut">
              <a:rPr lang="de-DE" smtClean="0"/>
              <a:t>08.11.2017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C4B26B-7EAA-4FE4-8177-D1A240B0D768}" type="slidenum">
              <a:rPr lang="de-DE" smtClean="0"/>
              <a:t>‹Nr.›</a:t>
            </a:fld>
            <a:endParaRPr lang="de-DE"/>
          </a:p>
        </p:txBody>
      </p:sp>
    </p:spTree>
    <p:extLst>
      <p:ext uri="{BB962C8B-B14F-4D97-AF65-F5344CB8AC3E}">
        <p14:creationId xmlns:p14="http://schemas.microsoft.com/office/powerpoint/2010/main" val="3454263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0C4B26B-7EAA-4FE4-8177-D1A240B0D768}" type="slidenum">
              <a:rPr lang="de-DE" smtClean="0"/>
              <a:t>29</a:t>
            </a:fld>
            <a:endParaRPr lang="de-DE"/>
          </a:p>
        </p:txBody>
      </p:sp>
    </p:spTree>
    <p:extLst>
      <p:ext uri="{BB962C8B-B14F-4D97-AF65-F5344CB8AC3E}">
        <p14:creationId xmlns:p14="http://schemas.microsoft.com/office/powerpoint/2010/main" val="374578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08.11.2017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t>08.11.2017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 durch Klicken hinzufügen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t>08.11.2017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t>08.11.2017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08.11.2017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BA50D42-C9CD-4801-B293-61D1F53EC57E}" type="datetimeFigureOut">
              <a:rPr lang="de-DE" smtClean="0"/>
              <a:t>08.11.2017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BA50D42-C9CD-4801-B293-61D1F53EC57E}" type="datetimeFigureOut">
              <a:rPr lang="de-DE" smtClean="0"/>
              <a:t>08.11.2017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BA50D42-C9CD-4801-B293-61D1F53EC57E}" type="datetimeFigureOut">
              <a:rPr lang="de-DE" smtClean="0"/>
              <a:t>08.11.2017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t>08.11.2017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08.11.2017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08.11.2017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60000"/>
              <a:lumOff val="40000"/>
            </a:schemeClr>
          </a:bgClr>
        </a:patt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t>08.11.2017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tx2">
              <a:lumMod val="40000"/>
              <a:lumOff val="60000"/>
            </a:schemeClr>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effectLst/>
            </a:endParaRPr>
          </a:p>
        </p:txBody>
      </p:sp>
      <p:sp>
        <p:nvSpPr>
          <p:cNvPr id="2" name="Titel 1"/>
          <p:cNvSpPr>
            <a:spLocks noGrp="1"/>
          </p:cNvSpPr>
          <p:nvPr>
            <p:ph type="title"/>
          </p:nvPr>
        </p:nvSpPr>
        <p:spPr>
          <a:xfrm>
            <a:off x="878904" y="1484784"/>
            <a:ext cx="8229600" cy="1584176"/>
          </a:xfrm>
          <a:noFill/>
        </p:spPr>
        <p:txBody>
          <a:bodyPr>
            <a:noAutofit/>
          </a:bodyPr>
          <a:lstStyle/>
          <a:p>
            <a:pPr algn="l"/>
            <a:r>
              <a:rPr lang="en-US" sz="2800" dirty="0" err="1">
                <a:solidFill>
                  <a:schemeClr val="bg1"/>
                </a:solidFill>
                <a:latin typeface="Myriad Pro Light"/>
                <a:cs typeface="Myriad Pro Light"/>
              </a:rPr>
              <a:t>Exekutive</a:t>
            </a:r>
            <a:r>
              <a:rPr lang="en-US" sz="2800" dirty="0">
                <a:solidFill>
                  <a:schemeClr val="bg1"/>
                </a:solidFill>
                <a:latin typeface="Myriad Pro Light"/>
                <a:cs typeface="Myriad Pro Light"/>
              </a:rPr>
              <a:t> </a:t>
            </a:r>
            <a:r>
              <a:rPr lang="en-US" sz="2800" dirty="0" err="1">
                <a:solidFill>
                  <a:schemeClr val="bg1"/>
                </a:solidFill>
                <a:latin typeface="Myriad Pro Light"/>
                <a:cs typeface="Myriad Pro Light"/>
              </a:rPr>
              <a:t>Funktionen</a:t>
            </a:r>
            <a:r>
              <a:rPr lang="en-US" sz="2800" dirty="0">
                <a:solidFill>
                  <a:schemeClr val="bg1"/>
                </a:solidFill>
                <a:latin typeface="Myriad Pro Light"/>
                <a:cs typeface="Myriad Pro Light"/>
              </a:rPr>
              <a:t> und </a:t>
            </a:r>
            <a:r>
              <a:rPr lang="en-US" sz="2800" dirty="0" err="1">
                <a:solidFill>
                  <a:schemeClr val="bg1"/>
                </a:solidFill>
                <a:latin typeface="Myriad Pro Light"/>
                <a:cs typeface="Myriad Pro Light"/>
              </a:rPr>
              <a:t>Selbstregulation</a:t>
            </a:r>
            <a:br>
              <a:rPr lang="en-US" sz="2800" dirty="0">
                <a:solidFill>
                  <a:schemeClr val="bg1"/>
                </a:solidFill>
                <a:latin typeface="Myriad Pro Light"/>
                <a:cs typeface="Myriad Pro Light"/>
              </a:rPr>
            </a:br>
            <a:r>
              <a:rPr lang="en-US" sz="2800" dirty="0" err="1">
                <a:solidFill>
                  <a:schemeClr val="bg1"/>
                </a:solidFill>
                <a:latin typeface="Myriad Pro Light"/>
                <a:cs typeface="Myriad Pro Light"/>
              </a:rPr>
              <a:t>Bedeutung</a:t>
            </a:r>
            <a:r>
              <a:rPr lang="en-US" sz="2800" dirty="0">
                <a:solidFill>
                  <a:schemeClr val="bg1"/>
                </a:solidFill>
                <a:latin typeface="Myriad Pro Light"/>
                <a:cs typeface="Myriad Pro Light"/>
              </a:rPr>
              <a:t> und </a:t>
            </a:r>
            <a:r>
              <a:rPr lang="en-US" sz="2800" dirty="0" err="1">
                <a:solidFill>
                  <a:schemeClr val="bg1"/>
                </a:solidFill>
                <a:latin typeface="Myriad Pro Light"/>
                <a:cs typeface="Myriad Pro Light"/>
              </a:rPr>
              <a:t>Förderung</a:t>
            </a:r>
            <a:r>
              <a:rPr lang="en-US" sz="2800" dirty="0">
                <a:solidFill>
                  <a:schemeClr val="bg1"/>
                </a:solidFill>
                <a:latin typeface="Myriad Pro Light"/>
                <a:cs typeface="Myriad Pro Light"/>
              </a:rPr>
              <a:t> in der Schule/</a:t>
            </a:r>
            <a:r>
              <a:rPr lang="en-US" sz="2800" dirty="0" err="1">
                <a:solidFill>
                  <a:schemeClr val="bg1"/>
                </a:solidFill>
                <a:latin typeface="Myriad Pro Light"/>
                <a:cs typeface="Myriad Pro Light"/>
              </a:rPr>
              <a:t>beim</a:t>
            </a:r>
            <a:r>
              <a:rPr lang="en-US" sz="2800" dirty="0">
                <a:solidFill>
                  <a:schemeClr val="bg1"/>
                </a:solidFill>
                <a:latin typeface="Myriad Pro Light"/>
                <a:cs typeface="Myriad Pro Light"/>
              </a:rPr>
              <a:t> </a:t>
            </a:r>
            <a:r>
              <a:rPr lang="en-US" sz="2800" dirty="0" err="1">
                <a:solidFill>
                  <a:schemeClr val="bg1"/>
                </a:solidFill>
                <a:latin typeface="Myriad Pro Light"/>
                <a:cs typeface="Myriad Pro Light"/>
              </a:rPr>
              <a:t>Lernen</a:t>
            </a:r>
            <a:br>
              <a:rPr lang="en-US" sz="2800" dirty="0">
                <a:solidFill>
                  <a:schemeClr val="bg1"/>
                </a:solidFill>
                <a:latin typeface="Myriad Pro Light"/>
                <a:cs typeface="Myriad Pro Light"/>
              </a:rPr>
            </a:br>
            <a:br>
              <a:rPr lang="en-US" sz="2800" dirty="0">
                <a:solidFill>
                  <a:schemeClr val="bg1"/>
                </a:solidFill>
                <a:latin typeface="Myriad Pro Light"/>
                <a:cs typeface="Myriad Pro Light"/>
              </a:rPr>
            </a:br>
            <a:endParaRPr lang="de-DE" sz="2800" dirty="0">
              <a:solidFill>
                <a:schemeClr val="bg1"/>
              </a:solidFill>
              <a:latin typeface="Myriad Pro Light"/>
              <a:cs typeface="Myriad Pro Light"/>
            </a:endParaRPr>
          </a:p>
        </p:txBody>
      </p:sp>
      <p:sp>
        <p:nvSpPr>
          <p:cNvPr id="5" name="Titel 1"/>
          <p:cNvSpPr txBox="1">
            <a:spLocks/>
          </p:cNvSpPr>
          <p:nvPr/>
        </p:nvSpPr>
        <p:spPr>
          <a:xfrm>
            <a:off x="914400" y="1750802"/>
            <a:ext cx="8229600" cy="229026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chemeClr val="bg1"/>
                </a:solidFill>
                <a:latin typeface="Myriad Pro Light"/>
                <a:cs typeface="Myriad Pro Light"/>
              </a:rPr>
              <a:t>Dr. Sabine </a:t>
            </a:r>
            <a:r>
              <a:rPr lang="en-US" sz="2000" dirty="0" err="1">
                <a:solidFill>
                  <a:schemeClr val="bg1"/>
                </a:solidFill>
                <a:latin typeface="Myriad Pro Light"/>
                <a:cs typeface="Myriad Pro Light"/>
              </a:rPr>
              <a:t>Kubesch</a:t>
            </a:r>
            <a:endParaRPr lang="de-DE" sz="2000" dirty="0">
              <a:solidFill>
                <a:schemeClr val="bg1"/>
              </a:solidFill>
              <a:latin typeface="Myriad Pro Light"/>
              <a:cs typeface="Myriad Pro Ligh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Tree>
    <p:extLst>
      <p:ext uri="{BB962C8B-B14F-4D97-AF65-F5344CB8AC3E}">
        <p14:creationId xmlns:p14="http://schemas.microsoft.com/office/powerpoint/2010/main" val="2908470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8" name="Inhaltsplatzhalter 2"/>
          <p:cNvSpPr>
            <a:spLocks noGrp="1"/>
          </p:cNvSpPr>
          <p:nvPr>
            <p:ph idx="1"/>
          </p:nvPr>
        </p:nvSpPr>
        <p:spPr>
          <a:xfrm>
            <a:off x="1022920" y="1844824"/>
            <a:ext cx="7437512" cy="4247221"/>
          </a:xfrm>
        </p:spPr>
        <p:txBody>
          <a:bodyPr>
            <a:noAutofit/>
          </a:bodyPr>
          <a:lstStyle/>
          <a:p>
            <a:pPr marL="0" indent="0">
              <a:buNone/>
            </a:pPr>
            <a:r>
              <a:rPr lang="de-DE" sz="2000" dirty="0">
                <a:solidFill>
                  <a:schemeClr val="tx2">
                    <a:lumMod val="75000"/>
                  </a:schemeClr>
                </a:solidFill>
                <a:latin typeface="Myriad Pro Light" pitchFamily="34" charset="0"/>
              </a:rPr>
              <a:t>Hat Mühe, sich Sachen zu merken, selbst für wenige Minuten..</a:t>
            </a:r>
          </a:p>
          <a:p>
            <a:pPr marL="0" indent="0">
              <a:buNone/>
            </a:pPr>
            <a:r>
              <a:rPr lang="de-DE" sz="2000" dirty="0">
                <a:solidFill>
                  <a:schemeClr val="tx2">
                    <a:lumMod val="75000"/>
                  </a:schemeClr>
                </a:solidFill>
                <a:latin typeface="Myriad Pro Light" pitchFamily="34" charset="0"/>
              </a:rPr>
              <a:t>Kann im Gespräch nicht beim Thema bleiben.</a:t>
            </a:r>
          </a:p>
          <a:p>
            <a:pPr marL="0" indent="0">
              <a:buNone/>
            </a:pPr>
            <a:r>
              <a:rPr lang="de-DE" sz="2000" dirty="0">
                <a:solidFill>
                  <a:schemeClr val="tx2">
                    <a:lumMod val="75000"/>
                  </a:schemeClr>
                </a:solidFill>
                <a:latin typeface="Myriad Pro Light" pitchFamily="34" charset="0"/>
              </a:rPr>
              <a:t>Sagt mehrmals dasselbe.</a:t>
            </a:r>
          </a:p>
          <a:p>
            <a:pPr marL="0" indent="0">
              <a:buNone/>
            </a:pPr>
            <a:r>
              <a:rPr lang="de-DE" sz="2000" dirty="0">
                <a:solidFill>
                  <a:schemeClr val="tx2">
                    <a:lumMod val="75000"/>
                  </a:schemeClr>
                </a:solidFill>
                <a:latin typeface="Myriad Pro Light" pitchFamily="34" charset="0"/>
              </a:rPr>
              <a:t>Macht Flüchtigkeitsfehler.</a:t>
            </a:r>
          </a:p>
          <a:p>
            <a:pPr marL="0" indent="0">
              <a:buNone/>
            </a:pPr>
            <a:endParaRPr lang="de-DE" sz="8000" dirty="0">
              <a:solidFill>
                <a:schemeClr val="tx2">
                  <a:lumMod val="75000"/>
                </a:schemeClr>
              </a:solidFill>
              <a:latin typeface="Myriad Pro Light" pitchFamily="34" charset="0"/>
            </a:endParaRPr>
          </a:p>
          <a:p>
            <a:pPr marL="0" indent="0">
              <a:buNone/>
            </a:pPr>
            <a:endParaRPr lang="de-DE" sz="2000" dirty="0">
              <a:solidFill>
                <a:schemeClr val="tx2">
                  <a:lumMod val="75000"/>
                </a:schemeClr>
              </a:solidFill>
              <a:latin typeface="Myriad Pro Light" pitchFamily="34" charset="0"/>
            </a:endParaRPr>
          </a:p>
          <a:p>
            <a:pPr marL="0" indent="0">
              <a:buNone/>
            </a:pPr>
            <a:r>
              <a:rPr lang="de-DE" sz="2000" dirty="0">
                <a:solidFill>
                  <a:schemeClr val="tx2">
                    <a:lumMod val="75000"/>
                  </a:schemeClr>
                </a:solidFill>
                <a:latin typeface="Myriad Pro Light" pitchFamily="34" charset="0"/>
              </a:rPr>
              <a:t>					                              </a:t>
            </a:r>
          </a:p>
          <a:p>
            <a:pPr marL="0" indent="0">
              <a:buNone/>
            </a:pPr>
            <a:r>
              <a:rPr lang="de-DE" sz="1400" dirty="0">
                <a:solidFill>
                  <a:schemeClr val="tx2">
                    <a:lumMod val="75000"/>
                  </a:schemeClr>
                </a:solidFill>
                <a:latin typeface="Myriad Pro Light" pitchFamily="34" charset="0"/>
              </a:rPr>
              <a:t>	</a:t>
            </a:r>
            <a:r>
              <a:rPr lang="de-DE" sz="2000" dirty="0"/>
              <a:t>									</a:t>
            </a:r>
          </a:p>
          <a:p>
            <a:pPr marL="0" indent="0">
              <a:buNone/>
            </a:pPr>
            <a:endParaRPr lang="de-DE" sz="2000" dirty="0"/>
          </a:p>
          <a:p>
            <a:pPr marL="0" indent="0">
              <a:buNone/>
            </a:pPr>
            <a:endParaRPr lang="de-DE" sz="2000" dirty="0"/>
          </a:p>
          <a:p>
            <a:pPr marL="0" indent="0" algn="r">
              <a:buNone/>
            </a:pPr>
            <a:r>
              <a:rPr lang="de-DE" sz="2000" dirty="0"/>
              <a:t>											</a:t>
            </a:r>
            <a:endParaRPr lang="de-DE" sz="1400" dirty="0"/>
          </a:p>
        </p:txBody>
      </p:sp>
      <p:sp>
        <p:nvSpPr>
          <p:cNvPr id="10" name="Titel 1"/>
          <p:cNvSpPr txBox="1">
            <a:spLocks/>
          </p:cNvSpPr>
          <p:nvPr/>
        </p:nvSpPr>
        <p:spPr>
          <a:xfrm>
            <a:off x="979984" y="427038"/>
            <a:ext cx="8229600" cy="229026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de-DE" sz="2800" dirty="0">
                <a:solidFill>
                  <a:schemeClr val="tx2">
                    <a:lumMod val="75000"/>
                  </a:schemeClr>
                </a:solidFill>
                <a:latin typeface="Myriad Pro Light"/>
                <a:cs typeface="Myriad Pro Light"/>
              </a:rPr>
              <a:t>Arbeitsgedächtnis im Schulalltag</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spTree>
    <p:extLst>
      <p:ext uri="{BB962C8B-B14F-4D97-AF65-F5344CB8AC3E}">
        <p14:creationId xmlns:p14="http://schemas.microsoft.com/office/powerpoint/2010/main" val="411306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grpSp>
        <p:nvGrpSpPr>
          <p:cNvPr id="8" name="Gruppieren 7"/>
          <p:cNvGrpSpPr/>
          <p:nvPr/>
        </p:nvGrpSpPr>
        <p:grpSpPr>
          <a:xfrm>
            <a:off x="854083" y="764704"/>
            <a:ext cx="7717980" cy="2005191"/>
            <a:chOff x="742452" y="836712"/>
            <a:chExt cx="7717980" cy="2005191"/>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52" y="836712"/>
              <a:ext cx="771798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p:cNvSpPr txBox="1"/>
            <p:nvPr/>
          </p:nvSpPr>
          <p:spPr>
            <a:xfrm>
              <a:off x="899592" y="2564904"/>
              <a:ext cx="4896544" cy="276999"/>
            </a:xfrm>
            <a:prstGeom prst="rect">
              <a:avLst/>
            </a:prstGeom>
            <a:noFill/>
          </p:spPr>
          <p:txBody>
            <a:bodyPr wrap="square" rtlCol="0">
              <a:spAutoFit/>
            </a:bodyPr>
            <a:lstStyle/>
            <a:p>
              <a:r>
                <a:rPr lang="de-DE" sz="1200" dirty="0"/>
                <a:t>2012 </a:t>
              </a:r>
              <a:r>
                <a:rPr lang="de-DE" sz="1200" dirty="0" err="1"/>
                <a:t>Medicine</a:t>
              </a:r>
              <a:r>
                <a:rPr lang="de-DE" sz="1200" dirty="0"/>
                <a:t> &amp; Science in Sports &amp; </a:t>
              </a:r>
              <a:r>
                <a:rPr lang="de-DE" sz="1200" dirty="0" err="1"/>
                <a:t>Exercise</a:t>
              </a:r>
              <a:endParaRPr lang="de-DE" sz="1200" dirty="0"/>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366" y="2860898"/>
            <a:ext cx="367665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081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grpSp>
        <p:nvGrpSpPr>
          <p:cNvPr id="8" name="Gruppieren 7"/>
          <p:cNvGrpSpPr/>
          <p:nvPr/>
        </p:nvGrpSpPr>
        <p:grpSpPr>
          <a:xfrm>
            <a:off x="854083" y="847745"/>
            <a:ext cx="7717980" cy="2005191"/>
            <a:chOff x="742452" y="836712"/>
            <a:chExt cx="7717980" cy="2005191"/>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52" y="836712"/>
              <a:ext cx="771798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p:cNvSpPr txBox="1"/>
            <p:nvPr/>
          </p:nvSpPr>
          <p:spPr>
            <a:xfrm>
              <a:off x="899592" y="2564904"/>
              <a:ext cx="4896544" cy="276999"/>
            </a:xfrm>
            <a:prstGeom prst="rect">
              <a:avLst/>
            </a:prstGeom>
            <a:noFill/>
          </p:spPr>
          <p:txBody>
            <a:bodyPr wrap="square" rtlCol="0">
              <a:spAutoFit/>
            </a:bodyPr>
            <a:lstStyle/>
            <a:p>
              <a:r>
                <a:rPr lang="de-DE" sz="1200" dirty="0">
                  <a:solidFill>
                    <a:schemeClr val="tx2">
                      <a:lumMod val="75000"/>
                    </a:schemeClr>
                  </a:solidFill>
                  <a:latin typeface="Myriad Pro Light" pitchFamily="34" charset="0"/>
                </a:rPr>
                <a:t>2012 </a:t>
              </a:r>
              <a:r>
                <a:rPr lang="de-DE" sz="1200" dirty="0" err="1">
                  <a:solidFill>
                    <a:schemeClr val="tx2">
                      <a:lumMod val="75000"/>
                    </a:schemeClr>
                  </a:solidFill>
                  <a:latin typeface="Myriad Pro Light" pitchFamily="34" charset="0"/>
                </a:rPr>
                <a:t>Medicine</a:t>
              </a:r>
              <a:r>
                <a:rPr lang="de-DE" sz="1200" dirty="0">
                  <a:solidFill>
                    <a:schemeClr val="tx2">
                      <a:lumMod val="75000"/>
                    </a:schemeClr>
                  </a:solidFill>
                  <a:latin typeface="Myriad Pro Light" pitchFamily="34" charset="0"/>
                </a:rPr>
                <a:t> &amp; Science in Sports &amp; </a:t>
              </a:r>
              <a:r>
                <a:rPr lang="de-DE" sz="1200" dirty="0" err="1">
                  <a:solidFill>
                    <a:schemeClr val="tx2">
                      <a:lumMod val="75000"/>
                    </a:schemeClr>
                  </a:solidFill>
                  <a:latin typeface="Myriad Pro Light" pitchFamily="34" charset="0"/>
                </a:rPr>
                <a:t>Exercise</a:t>
              </a:r>
              <a:endParaRPr lang="de-DE" sz="1200" dirty="0">
                <a:solidFill>
                  <a:schemeClr val="tx2">
                    <a:lumMod val="75000"/>
                  </a:schemeClr>
                </a:solidFill>
                <a:latin typeface="Myriad Pro Light" pitchFamily="34" charset="0"/>
              </a:endParaRPr>
            </a:p>
          </p:txBody>
        </p:sp>
      </p:gr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677" y="3034928"/>
            <a:ext cx="5055491"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75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8" name="Inhaltsplatzhalter 2"/>
          <p:cNvSpPr>
            <a:spLocks noGrp="1"/>
          </p:cNvSpPr>
          <p:nvPr>
            <p:ph idx="1"/>
          </p:nvPr>
        </p:nvSpPr>
        <p:spPr>
          <a:xfrm>
            <a:off x="1022920" y="1844824"/>
            <a:ext cx="8229600" cy="4525963"/>
          </a:xfrm>
        </p:spPr>
        <p:txBody>
          <a:bodyPr>
            <a:normAutofit lnSpcReduction="10000"/>
          </a:bodyPr>
          <a:lstStyle/>
          <a:p>
            <a:pPr marL="0" indent="0">
              <a:buNone/>
            </a:pPr>
            <a:r>
              <a:rPr lang="de-DE" sz="2000" dirty="0">
                <a:solidFill>
                  <a:schemeClr val="tx2">
                    <a:lumMod val="75000"/>
                  </a:schemeClr>
                </a:solidFill>
                <a:latin typeface="Myriad Pro Light" pitchFamily="34" charset="0"/>
              </a:rPr>
              <a:t>Training von ca. 20 Trainingseinheiten</a:t>
            </a:r>
          </a:p>
          <a:p>
            <a:pPr marL="0" indent="0">
              <a:buNone/>
            </a:pPr>
            <a:r>
              <a:rPr lang="de-DE" sz="2000" dirty="0">
                <a:solidFill>
                  <a:schemeClr val="tx2">
                    <a:lumMod val="75000"/>
                  </a:schemeClr>
                </a:solidFill>
                <a:latin typeface="Myriad Pro Light" pitchFamily="34" charset="0"/>
              </a:rPr>
              <a:t>über einen Zeitraum von 4 Wochen</a:t>
            </a:r>
          </a:p>
          <a:p>
            <a:pPr marL="0" indent="0">
              <a:buNone/>
            </a:pPr>
            <a:r>
              <a:rPr lang="de-DE" sz="2000" dirty="0">
                <a:solidFill>
                  <a:schemeClr val="tx2">
                    <a:lumMod val="75000"/>
                  </a:schemeClr>
                </a:solidFill>
                <a:latin typeface="Myriad Pro Light" pitchFamily="34" charset="0"/>
              </a:rPr>
              <a:t>an 5 Trainingstagen pro Woche</a:t>
            </a:r>
          </a:p>
          <a:p>
            <a:pPr marL="0" indent="0">
              <a:buNone/>
            </a:pPr>
            <a:r>
              <a:rPr lang="de-DE" sz="2000" dirty="0">
                <a:solidFill>
                  <a:schemeClr val="tx2">
                    <a:lumMod val="75000"/>
                  </a:schemeClr>
                </a:solidFill>
                <a:latin typeface="Myriad Pro Light" pitchFamily="34" charset="0"/>
              </a:rPr>
              <a:t>mit je 20 Trainingsminuten pro Tag </a:t>
            </a:r>
          </a:p>
          <a:p>
            <a:pPr marL="0" indent="0">
              <a:buNone/>
            </a:pPr>
            <a:r>
              <a:rPr lang="de-DE" sz="2000" dirty="0">
                <a:solidFill>
                  <a:schemeClr val="tx2">
                    <a:lumMod val="75000"/>
                  </a:schemeClr>
                </a:solidFill>
                <a:latin typeface="Myriad Pro Light" pitchFamily="34" charset="0"/>
              </a:rPr>
              <a:t>Steigerung der Arbeitsgedächtnisleistung um ca. 60 bis 80 Prozent</a:t>
            </a:r>
          </a:p>
          <a:p>
            <a:pPr marL="0" indent="0">
              <a:buNone/>
            </a:pPr>
            <a:r>
              <a:rPr lang="de-DE" sz="2000" dirty="0">
                <a:solidFill>
                  <a:schemeClr val="tx2">
                    <a:lumMod val="75000"/>
                  </a:schemeClr>
                </a:solidFill>
                <a:latin typeface="Myriad Pro Light" pitchFamily="34" charset="0"/>
              </a:rPr>
              <a:t>um 2- bis 3-N-Back-Level</a:t>
            </a:r>
          </a:p>
          <a:p>
            <a:pPr marL="0" indent="0">
              <a:buNone/>
            </a:pPr>
            <a:r>
              <a:rPr lang="de-DE" sz="2000" dirty="0">
                <a:solidFill>
                  <a:schemeClr val="tx2">
                    <a:lumMod val="75000"/>
                  </a:schemeClr>
                </a:solidFill>
                <a:latin typeface="Myriad Pro Light" pitchFamily="34" charset="0"/>
              </a:rPr>
              <a:t>von N-Back-Level 3.55 auf 6.40					                              </a:t>
            </a:r>
          </a:p>
          <a:p>
            <a:pPr marL="0" indent="0">
              <a:buNone/>
            </a:pPr>
            <a:r>
              <a:rPr lang="de-DE" sz="1400" dirty="0">
                <a:solidFill>
                  <a:schemeClr val="tx2">
                    <a:lumMod val="75000"/>
                  </a:schemeClr>
                </a:solidFill>
                <a:latin typeface="Myriad Pro Light" pitchFamily="34" charset="0"/>
              </a:rPr>
              <a:t>Jaeggi  et al. 2013 	</a:t>
            </a:r>
            <a:r>
              <a:rPr lang="de-DE" sz="2000" dirty="0"/>
              <a:t>									</a:t>
            </a:r>
          </a:p>
          <a:p>
            <a:pPr marL="0" indent="0">
              <a:buNone/>
            </a:pPr>
            <a:endParaRPr lang="de-DE" sz="2000" dirty="0"/>
          </a:p>
          <a:p>
            <a:pPr marL="0" indent="0">
              <a:buNone/>
            </a:pPr>
            <a:endParaRPr lang="de-DE" sz="2000" dirty="0"/>
          </a:p>
          <a:p>
            <a:pPr marL="0" indent="0" algn="r">
              <a:buNone/>
            </a:pPr>
            <a:r>
              <a:rPr lang="de-DE" sz="2000" dirty="0"/>
              <a:t>											</a:t>
            </a:r>
            <a:endParaRPr lang="de-DE" sz="1400" dirty="0"/>
          </a:p>
        </p:txBody>
      </p:sp>
      <p:sp>
        <p:nvSpPr>
          <p:cNvPr id="10" name="Titel 1"/>
          <p:cNvSpPr txBox="1">
            <a:spLocks/>
          </p:cNvSpPr>
          <p:nvPr/>
        </p:nvSpPr>
        <p:spPr>
          <a:xfrm>
            <a:off x="979984" y="427038"/>
            <a:ext cx="8229600" cy="229026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de-DE" sz="2800" dirty="0">
                <a:solidFill>
                  <a:schemeClr val="tx2">
                    <a:lumMod val="75000"/>
                  </a:schemeClr>
                </a:solidFill>
                <a:latin typeface="Myriad Pro Light"/>
                <a:cs typeface="Myriad Pro Light"/>
              </a:rPr>
              <a:t>Arbeitsgedächtnistraining mit N-Back Aufgaben</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spTree>
    <p:extLst>
      <p:ext uri="{BB962C8B-B14F-4D97-AF65-F5344CB8AC3E}">
        <p14:creationId xmlns:p14="http://schemas.microsoft.com/office/powerpoint/2010/main" val="217876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pic>
        <p:nvPicPr>
          <p:cNvPr id="7" name="Picture 5"/>
          <p:cNvPicPr/>
          <p:nvPr/>
        </p:nvPicPr>
        <p:blipFill>
          <a:blip r:embed="rId3"/>
          <a:stretch>
            <a:fillRect/>
          </a:stretch>
        </p:blipFill>
        <p:spPr>
          <a:xfrm>
            <a:off x="3986352" y="2060848"/>
            <a:ext cx="4474080" cy="3248640"/>
          </a:xfrm>
          <a:prstGeom prst="rect">
            <a:avLst/>
          </a:prstGeom>
          <a:ln w="9360">
            <a:noFill/>
          </a:ln>
        </p:spPr>
      </p:pic>
      <p:pic>
        <p:nvPicPr>
          <p:cNvPr id="8" name="Picture 2"/>
          <p:cNvPicPr/>
          <p:nvPr/>
        </p:nvPicPr>
        <p:blipFill>
          <a:blip r:embed="rId4"/>
          <a:stretch>
            <a:fillRect/>
          </a:stretch>
        </p:blipFill>
        <p:spPr>
          <a:xfrm>
            <a:off x="652320" y="961040"/>
            <a:ext cx="7909560" cy="1027800"/>
          </a:xfrm>
          <a:prstGeom prst="rect">
            <a:avLst/>
          </a:prstGeom>
          <a:ln w="9360">
            <a:noFill/>
          </a:ln>
        </p:spPr>
      </p:pic>
      <p:pic>
        <p:nvPicPr>
          <p:cNvPr id="10" name="Picture 3"/>
          <p:cNvPicPr/>
          <p:nvPr/>
        </p:nvPicPr>
        <p:blipFill>
          <a:blip r:embed="rId5"/>
          <a:stretch>
            <a:fillRect/>
          </a:stretch>
        </p:blipFill>
        <p:spPr>
          <a:xfrm>
            <a:off x="679320" y="2191288"/>
            <a:ext cx="3883680" cy="949680"/>
          </a:xfrm>
          <a:prstGeom prst="rect">
            <a:avLst/>
          </a:prstGeom>
          <a:ln w="9360">
            <a:noFill/>
          </a:ln>
        </p:spPr>
      </p:pic>
      <p:pic>
        <p:nvPicPr>
          <p:cNvPr id="11" name="Picture 4"/>
          <p:cNvPicPr/>
          <p:nvPr/>
        </p:nvPicPr>
        <p:blipFill>
          <a:blip r:embed="rId6"/>
          <a:stretch>
            <a:fillRect/>
          </a:stretch>
        </p:blipFill>
        <p:spPr>
          <a:xfrm>
            <a:off x="4933221" y="5556904"/>
            <a:ext cx="3447000" cy="608400"/>
          </a:xfrm>
          <a:prstGeom prst="rect">
            <a:avLst/>
          </a:prstGeom>
          <a:ln w="9360">
            <a:noFill/>
          </a:ln>
        </p:spPr>
      </p:pic>
    </p:spTree>
    <p:extLst>
      <p:ext uri="{BB962C8B-B14F-4D97-AF65-F5344CB8AC3E}">
        <p14:creationId xmlns:p14="http://schemas.microsoft.com/office/powerpoint/2010/main" val="231556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8" name="Inhaltsplatzhalter 2"/>
          <p:cNvSpPr>
            <a:spLocks noGrp="1"/>
          </p:cNvSpPr>
          <p:nvPr>
            <p:ph idx="1"/>
          </p:nvPr>
        </p:nvSpPr>
        <p:spPr>
          <a:xfrm>
            <a:off x="979984" y="3042170"/>
            <a:ext cx="8229600" cy="4525963"/>
          </a:xfrm>
        </p:spPr>
        <p:txBody>
          <a:bodyPr>
            <a:normAutofit/>
          </a:bodyPr>
          <a:lstStyle/>
          <a:p>
            <a:pPr marL="0" indent="0">
              <a:buNone/>
            </a:pPr>
            <a:r>
              <a:rPr lang="de-DE" sz="2000" dirty="0">
                <a:solidFill>
                  <a:schemeClr val="tx2">
                    <a:lumMod val="75000"/>
                  </a:schemeClr>
                </a:solidFill>
                <a:latin typeface="Myriad Pro Light" pitchFamily="34" charset="0"/>
              </a:rPr>
              <a:t>	</a:t>
            </a:r>
          </a:p>
          <a:p>
            <a:pPr marL="0" indent="0">
              <a:buNone/>
            </a:pPr>
            <a:r>
              <a:rPr lang="de-DE" sz="2000" dirty="0">
                <a:solidFill>
                  <a:schemeClr val="tx2">
                    <a:lumMod val="75000"/>
                  </a:schemeClr>
                </a:solidFill>
                <a:latin typeface="Myriad Pro Light" pitchFamily="34" charset="0"/>
              </a:rPr>
              <a:t>				                             </a:t>
            </a:r>
            <a:r>
              <a:rPr lang="de-DE" sz="2000" dirty="0"/>
              <a:t>					</a:t>
            </a:r>
          </a:p>
          <a:p>
            <a:pPr marL="0" indent="0">
              <a:buNone/>
            </a:pPr>
            <a:endParaRPr lang="de-DE" sz="2000" dirty="0"/>
          </a:p>
          <a:p>
            <a:pPr marL="0" indent="0">
              <a:buNone/>
            </a:pPr>
            <a:endParaRPr lang="de-DE" sz="2000" dirty="0"/>
          </a:p>
          <a:p>
            <a:pPr marL="0" indent="0" algn="r">
              <a:buNone/>
            </a:pPr>
            <a:r>
              <a:rPr lang="de-DE" sz="2000" dirty="0"/>
              <a:t>											</a:t>
            </a:r>
            <a:endParaRPr lang="de-DE" sz="1400" dirty="0"/>
          </a:p>
        </p:txBody>
      </p:sp>
      <p:sp>
        <p:nvSpPr>
          <p:cNvPr id="10" name="Titel 1"/>
          <p:cNvSpPr txBox="1">
            <a:spLocks/>
          </p:cNvSpPr>
          <p:nvPr/>
        </p:nvSpPr>
        <p:spPr>
          <a:xfrm>
            <a:off x="979984" y="274638"/>
            <a:ext cx="8229600" cy="229026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de-DE" sz="2800" dirty="0">
                <a:solidFill>
                  <a:schemeClr val="tx2">
                    <a:lumMod val="75000"/>
                  </a:schemeClr>
                </a:solidFill>
                <a:latin typeface="Myriad Pro Light"/>
                <a:cs typeface="Myriad Pro Light"/>
              </a:rPr>
              <a:t>Inhibition</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sp>
        <p:nvSpPr>
          <p:cNvPr id="14" name="Textfeld 13"/>
          <p:cNvSpPr txBox="1"/>
          <p:nvPr/>
        </p:nvSpPr>
        <p:spPr>
          <a:xfrm>
            <a:off x="1043608" y="1549241"/>
            <a:ext cx="7550142" cy="1323439"/>
          </a:xfrm>
          <a:prstGeom prst="rect">
            <a:avLst/>
          </a:prstGeom>
          <a:noFill/>
        </p:spPr>
        <p:txBody>
          <a:bodyPr wrap="square" rtlCol="0">
            <a:spAutoFit/>
          </a:bodyPr>
          <a:lstStyle/>
          <a:p>
            <a:r>
              <a:rPr lang="de-DE" sz="2000" dirty="0">
                <a:solidFill>
                  <a:schemeClr val="tx2">
                    <a:lumMod val="75000"/>
                  </a:schemeClr>
                </a:solidFill>
                <a:latin typeface="Myriad Pro Light" pitchFamily="34" charset="0"/>
              </a:rPr>
              <a:t>Spontane Impulse unterdrücken</a:t>
            </a:r>
          </a:p>
          <a:p>
            <a:r>
              <a:rPr lang="de-DE" sz="2000" dirty="0">
                <a:solidFill>
                  <a:schemeClr val="tx2">
                    <a:lumMod val="75000"/>
                  </a:schemeClr>
                </a:solidFill>
                <a:latin typeface="Myriad Pro Light" pitchFamily="34" charset="0"/>
              </a:rPr>
              <a:t>Aufmerksamkeit willentlich lenken</a:t>
            </a:r>
          </a:p>
          <a:p>
            <a:r>
              <a:rPr lang="de-DE" sz="2000" dirty="0">
                <a:solidFill>
                  <a:schemeClr val="tx2">
                    <a:lumMod val="75000"/>
                  </a:schemeClr>
                </a:solidFill>
                <a:latin typeface="Myriad Pro Light" pitchFamily="34" charset="0"/>
              </a:rPr>
              <a:t>Störreize ausblenden</a:t>
            </a:r>
          </a:p>
          <a:p>
            <a:endParaRPr lang="de-DE" sz="2000" dirty="0">
              <a:solidFill>
                <a:schemeClr val="tx2">
                  <a:lumMod val="75000"/>
                </a:schemeClr>
              </a:solidFill>
              <a:latin typeface="Myriad Pro Light" pitchFamily="34" charset="0"/>
            </a:endParaRPr>
          </a:p>
        </p:txBody>
      </p:sp>
    </p:spTree>
    <p:extLst>
      <p:ext uri="{BB962C8B-B14F-4D97-AF65-F5344CB8AC3E}">
        <p14:creationId xmlns:p14="http://schemas.microsoft.com/office/powerpoint/2010/main" val="1399588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10" name="Titel 1"/>
          <p:cNvSpPr txBox="1">
            <a:spLocks/>
          </p:cNvSpPr>
          <p:nvPr/>
        </p:nvSpPr>
        <p:spPr>
          <a:xfrm>
            <a:off x="979984" y="274638"/>
            <a:ext cx="8229600" cy="229026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de-DE" sz="2800" dirty="0">
                <a:solidFill>
                  <a:schemeClr val="tx2">
                    <a:lumMod val="50000"/>
                  </a:schemeClr>
                </a:solidFill>
                <a:latin typeface="Myriad Pro Light"/>
                <a:cs typeface="Myriad Pro Light"/>
              </a:rPr>
              <a:t>Inhibition</a:t>
            </a:r>
            <a:br>
              <a:rPr lang="de-DE" sz="2800" dirty="0">
                <a:solidFill>
                  <a:schemeClr val="tx2">
                    <a:lumMod val="50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sp>
        <p:nvSpPr>
          <p:cNvPr id="12" name="Textfeld 11"/>
          <p:cNvSpPr txBox="1"/>
          <p:nvPr/>
        </p:nvSpPr>
        <p:spPr>
          <a:xfrm>
            <a:off x="1043608" y="1549241"/>
            <a:ext cx="7550142" cy="1015663"/>
          </a:xfrm>
          <a:prstGeom prst="rect">
            <a:avLst/>
          </a:prstGeom>
          <a:noFill/>
        </p:spPr>
        <p:txBody>
          <a:bodyPr wrap="square" rtlCol="0">
            <a:spAutoFit/>
          </a:bodyPr>
          <a:lstStyle/>
          <a:p>
            <a:r>
              <a:rPr lang="de-DE" sz="2000" dirty="0">
                <a:solidFill>
                  <a:schemeClr val="tx2">
                    <a:lumMod val="50000"/>
                  </a:schemeClr>
                </a:solidFill>
                <a:latin typeface="Myriad Pro Light" pitchFamily="34" charset="0"/>
              </a:rPr>
              <a:t>Hemmen: vorbereite Antwort unterdrücken</a:t>
            </a:r>
          </a:p>
          <a:p>
            <a:r>
              <a:rPr lang="de-DE" sz="2000" dirty="0">
                <a:solidFill>
                  <a:schemeClr val="tx2">
                    <a:lumMod val="50000"/>
                  </a:schemeClr>
                </a:solidFill>
                <a:latin typeface="Myriad Pro Light" pitchFamily="34" charset="0"/>
              </a:rPr>
              <a:t>Stoppen: eingeleitete Antwort unterdrücken</a:t>
            </a:r>
          </a:p>
          <a:p>
            <a:r>
              <a:rPr lang="de-DE" sz="2000" dirty="0">
                <a:solidFill>
                  <a:schemeClr val="tx2">
                    <a:lumMod val="50000"/>
                  </a:schemeClr>
                </a:solidFill>
                <a:latin typeface="Myriad Pro Light" pitchFamily="34" charset="0"/>
              </a:rPr>
              <a:t>Runterregulieren: langsamer/leiser werden</a:t>
            </a:r>
          </a:p>
        </p:txBody>
      </p:sp>
    </p:spTree>
    <p:extLst>
      <p:ext uri="{BB962C8B-B14F-4D97-AF65-F5344CB8AC3E}">
        <p14:creationId xmlns:p14="http://schemas.microsoft.com/office/powerpoint/2010/main" val="1674082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2" name="Titel 1"/>
          <p:cNvSpPr>
            <a:spLocks noGrp="1"/>
          </p:cNvSpPr>
          <p:nvPr>
            <p:ph type="title"/>
          </p:nvPr>
        </p:nvSpPr>
        <p:spPr>
          <a:xfrm>
            <a:off x="827584" y="188640"/>
            <a:ext cx="8229600" cy="2290266"/>
          </a:xfrm>
          <a:noFill/>
        </p:spPr>
        <p:txBody>
          <a:bodyPr>
            <a:noAutofit/>
          </a:bodyPr>
          <a:lstStyle/>
          <a:p>
            <a:pPr algn="l">
              <a:lnSpc>
                <a:spcPct val="100000"/>
              </a:lnSpc>
            </a:pPr>
            <a:r>
              <a:rPr lang="de-DE" sz="2000" dirty="0">
                <a:solidFill>
                  <a:schemeClr val="tx2">
                    <a:lumMod val="75000"/>
                  </a:schemeClr>
                </a:solidFill>
                <a:latin typeface="Myriad Pro Light" pitchFamily="34" charset="0"/>
              </a:rPr>
              <a:t>BRIEF</a:t>
            </a:r>
            <a:br>
              <a:rPr lang="de-DE" sz="2000" dirty="0">
                <a:solidFill>
                  <a:schemeClr val="tx2">
                    <a:lumMod val="75000"/>
                  </a:schemeClr>
                </a:solidFill>
                <a:latin typeface="Myriad Pro Light" pitchFamily="34" charset="0"/>
              </a:rPr>
            </a:br>
            <a:r>
              <a:rPr lang="de-DE" sz="2000" dirty="0">
                <a:solidFill>
                  <a:schemeClr val="tx2">
                    <a:lumMod val="75000"/>
                  </a:schemeClr>
                </a:solidFill>
                <a:latin typeface="Myriad Pro Light" pitchFamily="34" charset="0"/>
              </a:rPr>
              <a:t>Verhaltensinventar zur Beurteilung exekutiver Funktionen </a:t>
            </a:r>
          </a:p>
        </p:txBody>
      </p:sp>
      <p:pic>
        <p:nvPicPr>
          <p:cNvPr id="11" name="Picture 6" descr="Verhaltensinventar zur Beurteilung exekutiver Funktio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08356"/>
            <a:ext cx="2317623" cy="34911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Verhaltensinventar zur Beurteilung exekutiver Funktionen für das Kindergartenal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314" y="1988844"/>
            <a:ext cx="2317623" cy="349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827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8" name="Inhaltsplatzhalter 2"/>
          <p:cNvSpPr>
            <a:spLocks noGrp="1"/>
          </p:cNvSpPr>
          <p:nvPr>
            <p:ph idx="1"/>
          </p:nvPr>
        </p:nvSpPr>
        <p:spPr>
          <a:xfrm>
            <a:off x="1022920" y="1844824"/>
            <a:ext cx="7437512" cy="4247221"/>
          </a:xfrm>
        </p:spPr>
        <p:txBody>
          <a:bodyPr>
            <a:normAutofit fontScale="25000" lnSpcReduction="20000"/>
          </a:bodyPr>
          <a:lstStyle/>
          <a:p>
            <a:pPr marL="0" indent="0">
              <a:buNone/>
            </a:pPr>
            <a:r>
              <a:rPr lang="de-DE" sz="8000" dirty="0">
                <a:solidFill>
                  <a:schemeClr val="tx2">
                    <a:lumMod val="75000"/>
                  </a:schemeClr>
                </a:solidFill>
                <a:latin typeface="Myriad Pro Light" pitchFamily="34" charset="0"/>
              </a:rPr>
              <a:t>Ist sich nicht bewusst, dass er/sie mit seinem Verhalten andere stört.</a:t>
            </a:r>
          </a:p>
          <a:p>
            <a:pPr marL="0" indent="0">
              <a:buNone/>
            </a:pPr>
            <a:r>
              <a:rPr lang="de-DE" sz="8000" dirty="0">
                <a:solidFill>
                  <a:schemeClr val="tx2">
                    <a:lumMod val="75000"/>
                  </a:schemeClr>
                </a:solidFill>
                <a:latin typeface="Myriad Pro Light" pitchFamily="34" charset="0"/>
              </a:rPr>
              <a:t>Denkt nicht nach, bevor er/sie handelt.</a:t>
            </a:r>
          </a:p>
          <a:p>
            <a:pPr marL="0" indent="0">
              <a:buNone/>
            </a:pPr>
            <a:r>
              <a:rPr lang="de-DE" sz="8000" dirty="0">
                <a:solidFill>
                  <a:schemeClr val="tx2">
                    <a:lumMod val="75000"/>
                  </a:schemeClr>
                </a:solidFill>
                <a:latin typeface="Myriad Pro Light" pitchFamily="34" charset="0"/>
              </a:rPr>
              <a:t>Unterbricht andere.</a:t>
            </a:r>
          </a:p>
          <a:p>
            <a:pPr marL="0" indent="0">
              <a:buNone/>
            </a:pPr>
            <a:r>
              <a:rPr lang="de-DE" sz="8000" dirty="0">
                <a:solidFill>
                  <a:schemeClr val="tx2">
                    <a:lumMod val="75000"/>
                  </a:schemeClr>
                </a:solidFill>
                <a:latin typeface="Myriad Pro Light" pitchFamily="34" charset="0"/>
              </a:rPr>
              <a:t>Ist impulsiv.</a:t>
            </a:r>
          </a:p>
          <a:p>
            <a:pPr marL="0" indent="0">
              <a:buNone/>
            </a:pPr>
            <a:r>
              <a:rPr lang="de-DE" sz="8000" dirty="0">
                <a:solidFill>
                  <a:schemeClr val="tx2">
                    <a:lumMod val="75000"/>
                  </a:schemeClr>
                </a:solidFill>
                <a:latin typeface="Myriad Pro Light" pitchFamily="34" charset="0"/>
              </a:rPr>
              <a:t>Merkt nicht, wenn das eigene Verhalten negative Reaktionen auslöst. </a:t>
            </a:r>
          </a:p>
          <a:p>
            <a:pPr marL="0" indent="0">
              <a:buNone/>
            </a:pPr>
            <a:r>
              <a:rPr lang="de-DE" sz="8000" dirty="0">
                <a:solidFill>
                  <a:schemeClr val="tx2">
                    <a:lumMod val="75000"/>
                  </a:schemeClr>
                </a:solidFill>
                <a:latin typeface="Myriad Pro Light" pitchFamily="34" charset="0"/>
              </a:rPr>
              <a:t>Steht im falschen Moment vom Stuhl auf.</a:t>
            </a:r>
          </a:p>
          <a:p>
            <a:pPr marL="0" indent="0">
              <a:buNone/>
            </a:pPr>
            <a:r>
              <a:rPr lang="de-DE" sz="8000" dirty="0">
                <a:solidFill>
                  <a:schemeClr val="tx2">
                    <a:lumMod val="75000"/>
                  </a:schemeClr>
                </a:solidFill>
                <a:latin typeface="Myriad Pro Light" pitchFamily="34" charset="0"/>
              </a:rPr>
              <a:t>Ist sich nicht bewusst, wie er/sie sich in der Gruppe verhält. </a:t>
            </a:r>
          </a:p>
          <a:p>
            <a:pPr marL="0" indent="0">
              <a:buNone/>
            </a:pPr>
            <a:r>
              <a:rPr lang="de-DE" sz="8000" dirty="0">
                <a:solidFill>
                  <a:schemeClr val="tx2">
                    <a:lumMod val="75000"/>
                  </a:schemeClr>
                </a:solidFill>
                <a:latin typeface="Myriad Pro Light" pitchFamily="34" charset="0"/>
              </a:rPr>
              <a:t>Reagiert stärker auf Situationen als andere Schüler.</a:t>
            </a:r>
          </a:p>
          <a:p>
            <a:pPr marL="0" indent="0">
              <a:buNone/>
            </a:pPr>
            <a:r>
              <a:rPr lang="de-DE" sz="8000" dirty="0">
                <a:solidFill>
                  <a:schemeClr val="tx2">
                    <a:lumMod val="75000"/>
                  </a:schemeClr>
                </a:solidFill>
                <a:latin typeface="Myriad Pro Light" pitchFamily="34" charset="0"/>
              </a:rPr>
              <a:t>Spricht oder spielt zu laut.</a:t>
            </a:r>
          </a:p>
          <a:p>
            <a:pPr marL="0" indent="0">
              <a:buNone/>
            </a:pPr>
            <a:r>
              <a:rPr lang="de-DE" sz="8000" dirty="0">
                <a:solidFill>
                  <a:schemeClr val="tx2">
                    <a:lumMod val="75000"/>
                  </a:schemeClr>
                </a:solidFill>
                <a:latin typeface="Myriad Pro Light" pitchFamily="34" charset="0"/>
              </a:rPr>
              <a:t>Verhält sich zu wild, gerät außer Kontrolle.</a:t>
            </a:r>
          </a:p>
          <a:p>
            <a:pPr marL="0" indent="0">
              <a:buNone/>
            </a:pPr>
            <a:r>
              <a:rPr lang="de-DE" sz="8000" dirty="0">
                <a:solidFill>
                  <a:schemeClr val="tx2">
                    <a:lumMod val="75000"/>
                  </a:schemeClr>
                </a:solidFill>
                <a:latin typeface="Myriad Pro Light" pitchFamily="34" charset="0"/>
              </a:rPr>
              <a:t>Hat Mühe, bei Aktivitäten „die Bremse zu ziehen“.</a:t>
            </a:r>
          </a:p>
          <a:p>
            <a:pPr marL="0" indent="0">
              <a:buNone/>
            </a:pPr>
            <a:r>
              <a:rPr lang="de-DE" sz="1400" dirty="0">
                <a:solidFill>
                  <a:schemeClr val="tx2">
                    <a:lumMod val="75000"/>
                  </a:schemeClr>
                </a:solidFill>
                <a:latin typeface="Myriad Pro Light" pitchFamily="34" charset="0"/>
              </a:rPr>
              <a:t>	</a:t>
            </a:r>
            <a:r>
              <a:rPr lang="de-DE" sz="2000" dirty="0"/>
              <a:t>									</a:t>
            </a:r>
          </a:p>
          <a:p>
            <a:pPr marL="0" indent="0">
              <a:buNone/>
            </a:pPr>
            <a:endParaRPr lang="de-DE" sz="2000" dirty="0"/>
          </a:p>
          <a:p>
            <a:pPr marL="0" indent="0">
              <a:buNone/>
            </a:pPr>
            <a:endParaRPr lang="de-DE" sz="2000" dirty="0"/>
          </a:p>
          <a:p>
            <a:pPr marL="0" indent="0" algn="r">
              <a:buNone/>
            </a:pPr>
            <a:r>
              <a:rPr lang="de-DE" sz="2000" dirty="0"/>
              <a:t>											</a:t>
            </a:r>
            <a:endParaRPr lang="de-DE" sz="1400" dirty="0"/>
          </a:p>
        </p:txBody>
      </p:sp>
      <p:sp>
        <p:nvSpPr>
          <p:cNvPr id="10" name="Titel 1"/>
          <p:cNvSpPr txBox="1">
            <a:spLocks/>
          </p:cNvSpPr>
          <p:nvPr/>
        </p:nvSpPr>
        <p:spPr>
          <a:xfrm>
            <a:off x="979984" y="427038"/>
            <a:ext cx="8229600" cy="229026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de-DE" sz="2800" dirty="0">
                <a:solidFill>
                  <a:schemeClr val="tx2">
                    <a:lumMod val="75000"/>
                  </a:schemeClr>
                </a:solidFill>
                <a:latin typeface="Myriad Pro Light"/>
                <a:cs typeface="Myriad Pro Light"/>
              </a:rPr>
              <a:t>Inhibition im Schulalltag</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spTree>
    <p:extLst>
      <p:ext uri="{BB962C8B-B14F-4D97-AF65-F5344CB8AC3E}">
        <p14:creationId xmlns:p14="http://schemas.microsoft.com/office/powerpoint/2010/main" val="209174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8" name="Inhaltsplatzhalter 2"/>
          <p:cNvSpPr>
            <a:spLocks noGrp="1"/>
          </p:cNvSpPr>
          <p:nvPr>
            <p:ph idx="1"/>
          </p:nvPr>
        </p:nvSpPr>
        <p:spPr>
          <a:xfrm>
            <a:off x="1022920" y="1844824"/>
            <a:ext cx="7437512" cy="4247221"/>
          </a:xfrm>
        </p:spPr>
        <p:txBody>
          <a:bodyPr>
            <a:normAutofit fontScale="25000" lnSpcReduction="20000"/>
          </a:bodyPr>
          <a:lstStyle/>
          <a:p>
            <a:pPr marL="0" indent="0">
              <a:buNone/>
            </a:pPr>
            <a:r>
              <a:rPr lang="de-DE" sz="8000" dirty="0">
                <a:solidFill>
                  <a:schemeClr val="tx2">
                    <a:lumMod val="75000"/>
                  </a:schemeClr>
                </a:solidFill>
                <a:latin typeface="Myriad Pro Light" pitchFamily="34" charset="0"/>
              </a:rPr>
              <a:t>Gerät in Schwierigkeiten, wenn ein Erwachsener ihn/sie nicht überwacht.</a:t>
            </a:r>
          </a:p>
          <a:p>
            <a:pPr marL="0" indent="0">
              <a:buNone/>
            </a:pPr>
            <a:r>
              <a:rPr lang="de-DE" sz="8000" dirty="0">
                <a:solidFill>
                  <a:schemeClr val="tx2">
                    <a:lumMod val="75000"/>
                  </a:schemeClr>
                </a:solidFill>
                <a:latin typeface="Myriad Pro Light" pitchFamily="34" charset="0"/>
              </a:rPr>
              <a:t>Merkt nicht, dass gewisse Verhaltensweisen andere stören.</a:t>
            </a:r>
          </a:p>
          <a:p>
            <a:pPr marL="0" indent="0">
              <a:buNone/>
            </a:pPr>
            <a:r>
              <a:rPr lang="de-DE" sz="8000" dirty="0">
                <a:solidFill>
                  <a:schemeClr val="tx2">
                    <a:lumMod val="75000"/>
                  </a:schemeClr>
                </a:solidFill>
                <a:latin typeface="Myriad Pro Light" pitchFamily="34" charset="0"/>
              </a:rPr>
              <a:t>Ist leicht abgelenkt durch Lärm, Unruhe, Ereignisse in der Umgebung…</a:t>
            </a:r>
          </a:p>
          <a:p>
            <a:pPr marL="0" indent="0">
              <a:buNone/>
            </a:pPr>
            <a:r>
              <a:rPr lang="de-DE" sz="8000" dirty="0">
                <a:solidFill>
                  <a:schemeClr val="tx2">
                    <a:lumMod val="75000"/>
                  </a:schemeClr>
                </a:solidFill>
                <a:latin typeface="Myriad Pro Light" pitchFamily="34" charset="0"/>
              </a:rPr>
              <a:t>Geringe Anlässe können heftige Reaktionen auslösen.</a:t>
            </a:r>
          </a:p>
          <a:p>
            <a:pPr marL="0" indent="0">
              <a:buNone/>
            </a:pPr>
            <a:r>
              <a:rPr lang="de-DE" sz="8000" dirty="0">
                <a:solidFill>
                  <a:schemeClr val="tx2">
                    <a:lumMod val="75000"/>
                  </a:schemeClr>
                </a:solidFill>
                <a:latin typeface="Myriad Pro Light" pitchFamily="34" charset="0"/>
              </a:rPr>
              <a:t>Denkt vor dem Handeln nicht an die Konsequenzen.</a:t>
            </a:r>
          </a:p>
          <a:p>
            <a:pPr marL="0" indent="0">
              <a:buNone/>
            </a:pPr>
            <a:r>
              <a:rPr lang="de-DE" sz="8000" dirty="0">
                <a:solidFill>
                  <a:schemeClr val="tx2">
                    <a:lumMod val="75000"/>
                  </a:schemeClr>
                </a:solidFill>
                <a:latin typeface="Myriad Pro Light" pitchFamily="34" charset="0"/>
              </a:rPr>
              <a:t>Ist zappelig.</a:t>
            </a:r>
          </a:p>
          <a:p>
            <a:pPr marL="0" indent="0">
              <a:buNone/>
            </a:pPr>
            <a:r>
              <a:rPr lang="de-DE" sz="8000" dirty="0">
                <a:solidFill>
                  <a:schemeClr val="tx2">
                    <a:lumMod val="75000"/>
                  </a:schemeClr>
                </a:solidFill>
                <a:latin typeface="Myriad Pro Light" pitchFamily="34" charset="0"/>
              </a:rPr>
              <a:t>Platzt mit Sachen heraus.</a:t>
            </a:r>
          </a:p>
          <a:p>
            <a:pPr marL="0" indent="0">
              <a:buNone/>
            </a:pPr>
            <a:r>
              <a:rPr lang="de-DE" sz="8000" dirty="0">
                <a:solidFill>
                  <a:schemeClr val="tx2">
                    <a:lumMod val="75000"/>
                  </a:schemeClr>
                </a:solidFill>
                <a:latin typeface="Myriad Pro Light" pitchFamily="34" charset="0"/>
              </a:rPr>
              <a:t>Spricht im falschen Moment.</a:t>
            </a:r>
          </a:p>
          <a:p>
            <a:pPr marL="0" indent="0">
              <a:buNone/>
            </a:pPr>
            <a:r>
              <a:rPr lang="de-DE" sz="8000" dirty="0">
                <a:solidFill>
                  <a:schemeClr val="tx2">
                    <a:lumMod val="75000"/>
                  </a:schemeClr>
                </a:solidFill>
                <a:latin typeface="Myriad Pro Light" pitchFamily="34" charset="0"/>
              </a:rPr>
              <a:t>Man muss ihm/ihr dauernd „nein“ sagen oder „Hör auf damit!“</a:t>
            </a:r>
          </a:p>
          <a:p>
            <a:pPr marL="0" indent="0">
              <a:buNone/>
            </a:pPr>
            <a:r>
              <a:rPr lang="de-DE" sz="8000" dirty="0">
                <a:solidFill>
                  <a:schemeClr val="tx2">
                    <a:lumMod val="75000"/>
                  </a:schemeClr>
                </a:solidFill>
                <a:latin typeface="Myriad Pro Light" pitchFamily="34" charset="0"/>
              </a:rPr>
              <a:t>Kann nicht warten, bis er an der Reihe ist.</a:t>
            </a:r>
          </a:p>
          <a:p>
            <a:pPr marL="0" indent="0">
              <a:buNone/>
            </a:pPr>
            <a:r>
              <a:rPr lang="de-DE" sz="8000" dirty="0">
                <a:solidFill>
                  <a:schemeClr val="tx2">
                    <a:lumMod val="75000"/>
                  </a:schemeClr>
                </a:solidFill>
                <a:latin typeface="Myriad Pro Light" pitchFamily="34" charset="0"/>
              </a:rPr>
              <a:t>Hat eine schludrige Handschrift.</a:t>
            </a:r>
          </a:p>
          <a:p>
            <a:pPr marL="0" indent="0">
              <a:buNone/>
            </a:pPr>
            <a:endParaRPr lang="de-DE" sz="2000" dirty="0">
              <a:solidFill>
                <a:schemeClr val="tx2">
                  <a:lumMod val="75000"/>
                </a:schemeClr>
              </a:solidFill>
              <a:latin typeface="Myriad Pro Light" pitchFamily="34" charset="0"/>
            </a:endParaRPr>
          </a:p>
          <a:p>
            <a:pPr marL="0" indent="0">
              <a:buNone/>
            </a:pPr>
            <a:r>
              <a:rPr lang="de-DE" sz="2000" dirty="0">
                <a:solidFill>
                  <a:schemeClr val="tx2">
                    <a:lumMod val="75000"/>
                  </a:schemeClr>
                </a:solidFill>
                <a:latin typeface="Myriad Pro Light" pitchFamily="34" charset="0"/>
              </a:rPr>
              <a:t>					                              </a:t>
            </a:r>
          </a:p>
          <a:p>
            <a:pPr marL="0" indent="0">
              <a:buNone/>
            </a:pPr>
            <a:r>
              <a:rPr lang="de-DE" sz="1400" dirty="0">
                <a:solidFill>
                  <a:schemeClr val="tx2">
                    <a:lumMod val="75000"/>
                  </a:schemeClr>
                </a:solidFill>
                <a:latin typeface="Myriad Pro Light" pitchFamily="34" charset="0"/>
              </a:rPr>
              <a:t>	</a:t>
            </a:r>
            <a:r>
              <a:rPr lang="de-DE" sz="2000" dirty="0"/>
              <a:t>									</a:t>
            </a:r>
          </a:p>
          <a:p>
            <a:pPr marL="0" indent="0">
              <a:buNone/>
            </a:pPr>
            <a:endParaRPr lang="de-DE" sz="2000" dirty="0"/>
          </a:p>
          <a:p>
            <a:pPr marL="0" indent="0">
              <a:buNone/>
            </a:pPr>
            <a:endParaRPr lang="de-DE" sz="2000" dirty="0"/>
          </a:p>
          <a:p>
            <a:pPr marL="0" indent="0" algn="r">
              <a:buNone/>
            </a:pPr>
            <a:r>
              <a:rPr lang="de-DE" sz="2000" dirty="0"/>
              <a:t>											</a:t>
            </a:r>
            <a:endParaRPr lang="de-DE" sz="1400" dirty="0"/>
          </a:p>
        </p:txBody>
      </p:sp>
      <p:sp>
        <p:nvSpPr>
          <p:cNvPr id="10" name="Titel 1"/>
          <p:cNvSpPr txBox="1">
            <a:spLocks/>
          </p:cNvSpPr>
          <p:nvPr/>
        </p:nvSpPr>
        <p:spPr>
          <a:xfrm>
            <a:off x="979984" y="427038"/>
            <a:ext cx="8229600" cy="229026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de-DE" sz="2800" dirty="0">
                <a:solidFill>
                  <a:schemeClr val="tx2">
                    <a:lumMod val="75000"/>
                  </a:schemeClr>
                </a:solidFill>
                <a:latin typeface="Myriad Pro Light"/>
                <a:cs typeface="Myriad Pro Light"/>
              </a:rPr>
              <a:t>Inhibition im Schulalltag</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spTree>
    <p:extLst>
      <p:ext uri="{BB962C8B-B14F-4D97-AF65-F5344CB8AC3E}">
        <p14:creationId xmlns:p14="http://schemas.microsoft.com/office/powerpoint/2010/main" val="25981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8" name="Titel 1"/>
          <p:cNvSpPr txBox="1">
            <a:spLocks/>
          </p:cNvSpPr>
          <p:nvPr/>
        </p:nvSpPr>
        <p:spPr>
          <a:xfrm>
            <a:off x="899592" y="2852936"/>
            <a:ext cx="7200800" cy="229026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de-DE" sz="1800" dirty="0">
                <a:solidFill>
                  <a:schemeClr val="tx2">
                    <a:lumMod val="75000"/>
                  </a:schemeClr>
                </a:solidFill>
                <a:latin typeface="Myriad Pro Light" pitchFamily="34" charset="0"/>
                <a:cs typeface="Myriad Pro Light"/>
              </a:rPr>
            </a:br>
            <a:r>
              <a:rPr lang="de-DE" sz="1800" dirty="0">
                <a:solidFill>
                  <a:schemeClr val="tx2">
                    <a:lumMod val="50000"/>
                  </a:schemeClr>
                </a:solidFill>
                <a:latin typeface="Myriad Pro Light" pitchFamily="34" charset="0"/>
              </a:rPr>
              <a:t>„Auch die Fähigkeit zur Selbstregulation nimmt in modernen Theorien der Kompetenzentwicklung eine immer prominentere Rolle ein. Selbstregulation umschreibt die Fähigkeit, die eigenen Gedanken, Gefühle und Handlungen kontrollieren und steuern zu können. Sie spielt in allen drei Phasen des Lernens – bei der Planung, der Durchführung und der Bewertung – eine wichtige Rolle. Der Selbstregulation von Schülerinnen und Schülern liegen u.a. kognitive Prozesse zu Grunde, die in ihrer Gesamtheit auch als exekutive Funktionen bezeichnet werden. Die Förderung der Kompetenz zur Selbstregulation ist im Bildungsplan 2016 in der Leitperspektive ‚Prävention und Gesundheitsförderung‘ ausdrücklich berücksichtigt“.</a:t>
            </a:r>
          </a:p>
          <a:p>
            <a:pPr algn="l">
              <a:lnSpc>
                <a:spcPts val="4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sp>
        <p:nvSpPr>
          <p:cNvPr id="14" name="CustomShape 1"/>
          <p:cNvSpPr/>
          <p:nvPr/>
        </p:nvSpPr>
        <p:spPr>
          <a:xfrm>
            <a:off x="951632" y="774552"/>
            <a:ext cx="8228880" cy="1142280"/>
          </a:xfrm>
          <a:prstGeom prst="rect">
            <a:avLst/>
          </a:prstGeom>
          <a:noFill/>
          <a:ln>
            <a:noFill/>
          </a:ln>
        </p:spPr>
        <p:txBody>
          <a:bodyPr lIns="90000" tIns="45000" rIns="90000" bIns="45000" anchor="ctr"/>
          <a:lstStyle/>
          <a:p>
            <a:endParaRPr lang="de-DE" sz="2800" dirty="0">
              <a:solidFill>
                <a:schemeClr val="tx2">
                  <a:lumMod val="75000"/>
                </a:schemeClr>
              </a:solidFill>
              <a:latin typeface="Myriad Pro Light" pitchFamily="34" charset="0"/>
            </a:endParaRPr>
          </a:p>
          <a:p>
            <a:r>
              <a:rPr lang="de-DE" sz="2800" dirty="0">
                <a:solidFill>
                  <a:schemeClr val="tx2">
                    <a:lumMod val="75000"/>
                  </a:schemeClr>
                </a:solidFill>
                <a:latin typeface="Myriad Pro Light" pitchFamily="34" charset="0"/>
              </a:rPr>
              <a:t>Vorwort Bildungsplan Baden-Württemberg</a:t>
            </a:r>
            <a:endParaRPr sz="2800" dirty="0">
              <a:solidFill>
                <a:schemeClr val="tx2">
                  <a:lumMod val="75000"/>
                </a:schemeClr>
              </a:solidFill>
              <a:latin typeface="Myriad Pro Light" pitchFamily="34" charset="0"/>
            </a:endParaRPr>
          </a:p>
          <a:p>
            <a:pPr>
              <a:lnSpc>
                <a:spcPct val="100000"/>
              </a:lnSpc>
            </a:pPr>
            <a:r>
              <a:rPr lang="de-DE" sz="2800" dirty="0">
                <a:solidFill>
                  <a:srgbClr val="92D050"/>
                </a:solidFill>
                <a:latin typeface="Calibri"/>
              </a:rPr>
              <a:t>		</a:t>
            </a:r>
            <a:endParaRPr sz="2800" dirty="0"/>
          </a:p>
        </p:txBody>
      </p:sp>
    </p:spTree>
    <p:extLst>
      <p:ext uri="{BB962C8B-B14F-4D97-AF65-F5344CB8AC3E}">
        <p14:creationId xmlns:p14="http://schemas.microsoft.com/office/powerpoint/2010/main" val="3594498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8" name="Inhaltsplatzhalter 2"/>
          <p:cNvSpPr>
            <a:spLocks noGrp="1"/>
          </p:cNvSpPr>
          <p:nvPr>
            <p:ph idx="1"/>
          </p:nvPr>
        </p:nvSpPr>
        <p:spPr>
          <a:xfrm>
            <a:off x="979984" y="3042170"/>
            <a:ext cx="8229600" cy="4525963"/>
          </a:xfrm>
        </p:spPr>
        <p:txBody>
          <a:bodyPr>
            <a:normAutofit/>
          </a:bodyPr>
          <a:lstStyle/>
          <a:p>
            <a:pPr marL="0" indent="0">
              <a:buNone/>
            </a:pPr>
            <a:r>
              <a:rPr lang="de-DE" sz="2000" dirty="0">
                <a:solidFill>
                  <a:schemeClr val="tx2">
                    <a:lumMod val="75000"/>
                  </a:schemeClr>
                </a:solidFill>
                <a:latin typeface="Myriad Pro Light" pitchFamily="34" charset="0"/>
              </a:rPr>
              <a:t>	</a:t>
            </a:r>
          </a:p>
          <a:p>
            <a:pPr marL="0" indent="0">
              <a:buNone/>
            </a:pPr>
            <a:r>
              <a:rPr lang="de-DE" sz="2000" dirty="0">
                <a:solidFill>
                  <a:schemeClr val="tx2">
                    <a:lumMod val="75000"/>
                  </a:schemeClr>
                </a:solidFill>
                <a:latin typeface="Myriad Pro Light" pitchFamily="34" charset="0"/>
              </a:rPr>
              <a:t>				                             </a:t>
            </a:r>
            <a:r>
              <a:rPr lang="de-DE" sz="2000" dirty="0"/>
              <a:t>					</a:t>
            </a:r>
          </a:p>
          <a:p>
            <a:pPr marL="0" indent="0">
              <a:buNone/>
            </a:pPr>
            <a:endParaRPr lang="de-DE" sz="2000" dirty="0"/>
          </a:p>
          <a:p>
            <a:pPr marL="0" indent="0">
              <a:buNone/>
            </a:pPr>
            <a:endParaRPr lang="de-DE" sz="2000" dirty="0"/>
          </a:p>
          <a:p>
            <a:pPr marL="0" indent="0" algn="r">
              <a:buNone/>
            </a:pPr>
            <a:r>
              <a:rPr lang="de-DE" sz="2000" dirty="0"/>
              <a:t>											</a:t>
            </a:r>
            <a:endParaRPr lang="de-DE" sz="1400" dirty="0"/>
          </a:p>
        </p:txBody>
      </p:sp>
      <p:sp>
        <p:nvSpPr>
          <p:cNvPr id="10" name="Titel 1"/>
          <p:cNvSpPr txBox="1">
            <a:spLocks/>
          </p:cNvSpPr>
          <p:nvPr/>
        </p:nvSpPr>
        <p:spPr>
          <a:xfrm>
            <a:off x="979984" y="274638"/>
            <a:ext cx="8229600" cy="229026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de-DE" sz="2800" dirty="0">
                <a:solidFill>
                  <a:schemeClr val="tx2">
                    <a:lumMod val="75000"/>
                  </a:schemeClr>
                </a:solidFill>
                <a:latin typeface="Myriad Pro Light"/>
                <a:cs typeface="Myriad Pro Light"/>
              </a:rPr>
              <a:t>Kognitive Flexibilität</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sp>
        <p:nvSpPr>
          <p:cNvPr id="14" name="Textfeld 13"/>
          <p:cNvSpPr txBox="1"/>
          <p:nvPr/>
        </p:nvSpPr>
        <p:spPr>
          <a:xfrm>
            <a:off x="1071763" y="1549241"/>
            <a:ext cx="7550142" cy="1015663"/>
          </a:xfrm>
          <a:prstGeom prst="rect">
            <a:avLst/>
          </a:prstGeom>
          <a:noFill/>
        </p:spPr>
        <p:txBody>
          <a:bodyPr wrap="square" rtlCol="0">
            <a:spAutoFit/>
          </a:bodyPr>
          <a:lstStyle/>
          <a:p>
            <a:r>
              <a:rPr lang="de-DE" sz="2000" dirty="0">
                <a:solidFill>
                  <a:schemeClr val="tx2">
                    <a:lumMod val="75000"/>
                  </a:schemeClr>
                </a:solidFill>
                <a:latin typeface="Myriad Pro Light" pitchFamily="34" charset="0"/>
              </a:rPr>
              <a:t>Sich schnell auf neue Situationen einstellen</a:t>
            </a:r>
          </a:p>
          <a:p>
            <a:r>
              <a:rPr lang="de-DE" sz="2000" dirty="0">
                <a:solidFill>
                  <a:schemeClr val="tx2">
                    <a:lumMod val="75000"/>
                  </a:schemeClr>
                </a:solidFill>
                <a:latin typeface="Myriad Pro Light" pitchFamily="34" charset="0"/>
              </a:rPr>
              <a:t>Fokus der Aufmerksamkeit gezielt wechseln</a:t>
            </a:r>
          </a:p>
          <a:p>
            <a:endParaRPr lang="de-DE" sz="2000" dirty="0">
              <a:solidFill>
                <a:schemeClr val="tx2">
                  <a:lumMod val="75000"/>
                </a:schemeClr>
              </a:solidFill>
              <a:latin typeface="Myriad Pro Light" pitchFamily="34" charset="0"/>
            </a:endParaRPr>
          </a:p>
        </p:txBody>
      </p:sp>
    </p:spTree>
    <p:extLst>
      <p:ext uri="{BB962C8B-B14F-4D97-AF65-F5344CB8AC3E}">
        <p14:creationId xmlns:p14="http://schemas.microsoft.com/office/powerpoint/2010/main" val="3651105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effectLs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grpSp>
        <p:nvGrpSpPr>
          <p:cNvPr id="8" name="Gruppieren 7"/>
          <p:cNvGrpSpPr/>
          <p:nvPr/>
        </p:nvGrpSpPr>
        <p:grpSpPr>
          <a:xfrm>
            <a:off x="1317003" y="927588"/>
            <a:ext cx="6646911" cy="4835971"/>
            <a:chOff x="161925" y="221192"/>
            <a:chExt cx="8802688" cy="6273717"/>
          </a:xfrm>
        </p:grpSpPr>
        <p:sp>
          <p:nvSpPr>
            <p:cNvPr id="10" name="Text Box 6"/>
            <p:cNvSpPr txBox="1">
              <a:spLocks noChangeArrowheads="1"/>
            </p:cNvSpPr>
            <p:nvPr/>
          </p:nvSpPr>
          <p:spPr bwMode="white">
            <a:xfrm>
              <a:off x="7019925" y="1557338"/>
              <a:ext cx="1944688" cy="3779837"/>
            </a:xfrm>
            <a:prstGeom prst="rect">
              <a:avLst/>
            </a:prstGeom>
            <a:solidFill>
              <a:schemeClr val="bg1"/>
            </a:solidFill>
            <a:ln w="19050" algn="ctr">
              <a:noFill/>
              <a:miter lim="800000"/>
              <a:headEnd/>
              <a:tailEnd type="none" w="sm" len="lg"/>
            </a:ln>
          </p:spPr>
          <p:txBody>
            <a:bodyPr lIns="90000" tIns="46800" rIns="90000" bIns="46800">
              <a:spAutoFit/>
            </a:bodyPr>
            <a:lstStyle/>
            <a:p>
              <a:pPr marL="244475" indent="-244475" algn="ctr">
                <a:spcBef>
                  <a:spcPct val="50000"/>
                </a:spcBef>
              </a:pPr>
              <a:endParaRPr lang="de-DE" sz="2100" dirty="0"/>
            </a:p>
            <a:p>
              <a:pPr marL="244475" indent="-244475" algn="ctr">
                <a:spcBef>
                  <a:spcPct val="50000"/>
                </a:spcBef>
              </a:pPr>
              <a:endParaRPr lang="de-DE" sz="2100" dirty="0"/>
            </a:p>
            <a:p>
              <a:pPr marL="244475" indent="-244475" algn="ctr">
                <a:spcBef>
                  <a:spcPct val="50000"/>
                </a:spcBef>
              </a:pPr>
              <a:endParaRPr lang="de-DE" sz="2100" dirty="0"/>
            </a:p>
            <a:p>
              <a:pPr marL="244475" indent="-244475" algn="ctr">
                <a:spcBef>
                  <a:spcPct val="50000"/>
                </a:spcBef>
              </a:pPr>
              <a:endParaRPr lang="de-DE" sz="2100" dirty="0"/>
            </a:p>
            <a:p>
              <a:pPr marL="244475" indent="-244475" algn="ctr">
                <a:spcBef>
                  <a:spcPct val="50000"/>
                </a:spcBef>
              </a:pPr>
              <a:endParaRPr lang="de-DE" sz="2100" dirty="0"/>
            </a:p>
            <a:p>
              <a:pPr marL="244475" indent="-244475" algn="ctr">
                <a:spcBef>
                  <a:spcPct val="50000"/>
                </a:spcBef>
              </a:pPr>
              <a:endParaRPr lang="de-DE" sz="2100" dirty="0"/>
            </a:p>
            <a:p>
              <a:pPr marL="244475" indent="-244475" algn="ctr">
                <a:spcBef>
                  <a:spcPct val="50000"/>
                </a:spcBef>
              </a:pPr>
              <a:endParaRPr lang="de-DE" sz="2100" dirty="0"/>
            </a:p>
            <a:p>
              <a:pPr marL="244475" indent="-244475" algn="ctr">
                <a:spcBef>
                  <a:spcPct val="50000"/>
                </a:spcBef>
              </a:pPr>
              <a:endParaRPr lang="de-DE" sz="2100" dirty="0"/>
            </a:p>
          </p:txBody>
        </p:sp>
        <p:sp>
          <p:nvSpPr>
            <p:cNvPr id="11" name="Text Box 7"/>
            <p:cNvSpPr txBox="1">
              <a:spLocks noChangeArrowheads="1"/>
            </p:cNvSpPr>
            <p:nvPr/>
          </p:nvSpPr>
          <p:spPr bwMode="white">
            <a:xfrm>
              <a:off x="3021013" y="5818188"/>
              <a:ext cx="1368425" cy="412750"/>
            </a:xfrm>
            <a:prstGeom prst="rect">
              <a:avLst/>
            </a:prstGeom>
            <a:solidFill>
              <a:schemeClr val="bg1"/>
            </a:solidFill>
            <a:ln w="19050" algn="ctr">
              <a:noFill/>
              <a:miter lim="800000"/>
              <a:headEnd/>
              <a:tailEnd type="none" w="sm" len="lg"/>
            </a:ln>
          </p:spPr>
          <p:txBody>
            <a:bodyPr lIns="90000" tIns="46800" rIns="90000" bIns="46800">
              <a:spAutoFit/>
            </a:bodyPr>
            <a:lstStyle/>
            <a:p>
              <a:pPr marL="244475" indent="-244475" algn="ctr">
                <a:spcBef>
                  <a:spcPct val="50000"/>
                </a:spcBef>
              </a:pPr>
              <a:endParaRPr lang="de-DE" sz="2100" dirty="0"/>
            </a:p>
          </p:txBody>
        </p:sp>
        <p:sp>
          <p:nvSpPr>
            <p:cNvPr id="12" name="Text Box 8"/>
            <p:cNvSpPr txBox="1">
              <a:spLocks noChangeArrowheads="1"/>
            </p:cNvSpPr>
            <p:nvPr/>
          </p:nvSpPr>
          <p:spPr bwMode="white">
            <a:xfrm>
              <a:off x="6188075" y="6000750"/>
              <a:ext cx="1368425" cy="412750"/>
            </a:xfrm>
            <a:prstGeom prst="rect">
              <a:avLst/>
            </a:prstGeom>
            <a:solidFill>
              <a:schemeClr val="bg1"/>
            </a:solidFill>
            <a:ln w="19050" algn="ctr">
              <a:noFill/>
              <a:miter lim="800000"/>
              <a:headEnd/>
              <a:tailEnd type="none" w="sm" len="lg"/>
            </a:ln>
          </p:spPr>
          <p:txBody>
            <a:bodyPr lIns="90000" tIns="46800" rIns="90000" bIns="46800">
              <a:spAutoFit/>
            </a:bodyPr>
            <a:lstStyle/>
            <a:p>
              <a:pPr marL="244475" indent="-244475" algn="ctr">
                <a:spcBef>
                  <a:spcPct val="50000"/>
                </a:spcBef>
              </a:pPr>
              <a:endParaRPr lang="de-DE" sz="2100" dirty="0"/>
            </a:p>
          </p:txBody>
        </p:sp>
        <p:sp>
          <p:nvSpPr>
            <p:cNvPr id="13" name="Text Box 9"/>
            <p:cNvSpPr txBox="1">
              <a:spLocks noChangeArrowheads="1"/>
            </p:cNvSpPr>
            <p:nvPr/>
          </p:nvSpPr>
          <p:spPr bwMode="white">
            <a:xfrm>
              <a:off x="7556500" y="6000750"/>
              <a:ext cx="1368425" cy="412750"/>
            </a:xfrm>
            <a:prstGeom prst="rect">
              <a:avLst/>
            </a:prstGeom>
            <a:solidFill>
              <a:schemeClr val="bg1"/>
            </a:solidFill>
            <a:ln w="19050" algn="ctr">
              <a:noFill/>
              <a:miter lim="800000"/>
              <a:headEnd/>
              <a:tailEnd type="none" w="sm" len="lg"/>
            </a:ln>
          </p:spPr>
          <p:txBody>
            <a:bodyPr lIns="90000" tIns="46800" rIns="90000" bIns="46800">
              <a:spAutoFit/>
            </a:bodyPr>
            <a:lstStyle/>
            <a:p>
              <a:pPr marL="244475" indent="-244475" algn="ctr">
                <a:spcBef>
                  <a:spcPct val="50000"/>
                </a:spcBef>
              </a:pPr>
              <a:endParaRPr lang="de-DE" sz="2100" dirty="0"/>
            </a:p>
          </p:txBody>
        </p:sp>
        <p:sp>
          <p:nvSpPr>
            <p:cNvPr id="14" name="Text Box 10"/>
            <p:cNvSpPr txBox="1">
              <a:spLocks noChangeArrowheads="1"/>
            </p:cNvSpPr>
            <p:nvPr/>
          </p:nvSpPr>
          <p:spPr bwMode="white">
            <a:xfrm>
              <a:off x="6043613" y="5832475"/>
              <a:ext cx="830262" cy="412750"/>
            </a:xfrm>
            <a:prstGeom prst="rect">
              <a:avLst/>
            </a:prstGeom>
            <a:solidFill>
              <a:schemeClr val="bg1"/>
            </a:solidFill>
            <a:ln w="19050" algn="ctr">
              <a:noFill/>
              <a:miter lim="800000"/>
              <a:headEnd/>
              <a:tailEnd type="none" w="sm" len="lg"/>
            </a:ln>
          </p:spPr>
          <p:txBody>
            <a:bodyPr lIns="90000" tIns="46800" rIns="90000" bIns="46800">
              <a:spAutoFit/>
            </a:bodyPr>
            <a:lstStyle/>
            <a:p>
              <a:pPr marL="244475" indent="-244475" algn="ctr">
                <a:spcBef>
                  <a:spcPct val="50000"/>
                </a:spcBef>
              </a:pPr>
              <a:endParaRPr lang="de-DE" sz="2100" dirty="0"/>
            </a:p>
          </p:txBody>
        </p:sp>
        <p:sp>
          <p:nvSpPr>
            <p:cNvPr id="15" name="Text Box 11"/>
            <p:cNvSpPr txBox="1">
              <a:spLocks noChangeArrowheads="1"/>
            </p:cNvSpPr>
            <p:nvPr/>
          </p:nvSpPr>
          <p:spPr bwMode="white">
            <a:xfrm rot="-5400000">
              <a:off x="2064544" y="4717256"/>
              <a:ext cx="1892300" cy="801688"/>
            </a:xfrm>
            <a:prstGeom prst="rect">
              <a:avLst/>
            </a:prstGeom>
            <a:solidFill>
              <a:schemeClr val="bg1"/>
            </a:solidFill>
            <a:ln w="19050" algn="ctr">
              <a:noFill/>
              <a:miter lim="800000"/>
              <a:headEnd/>
              <a:tailEnd type="none" w="sm" len="lg"/>
            </a:ln>
          </p:spPr>
          <p:txBody>
            <a:bodyPr vert="eaVert" lIns="90000" tIns="46800" rIns="90000" bIns="46800">
              <a:spAutoFit/>
            </a:bodyPr>
            <a:lstStyle/>
            <a:p>
              <a:pPr marL="244475" indent="-244475" algn="ctr">
                <a:spcBef>
                  <a:spcPct val="50000"/>
                </a:spcBef>
              </a:pPr>
              <a:endParaRPr lang="de-DE" sz="1600" dirty="0"/>
            </a:p>
            <a:p>
              <a:pPr marL="244475" indent="-244475" algn="ctr">
                <a:spcBef>
                  <a:spcPct val="50000"/>
                </a:spcBef>
              </a:pPr>
              <a:endParaRPr lang="de-DE" sz="1600" dirty="0"/>
            </a:p>
            <a:p>
              <a:pPr marL="244475" indent="-244475" algn="ctr">
                <a:spcBef>
                  <a:spcPct val="50000"/>
                </a:spcBef>
              </a:pPr>
              <a:endParaRPr lang="de-DE" sz="1600" dirty="0"/>
            </a:p>
            <a:p>
              <a:pPr marL="244475" indent="-244475" algn="ctr">
                <a:spcBef>
                  <a:spcPct val="50000"/>
                </a:spcBef>
              </a:pPr>
              <a:endParaRPr lang="de-DE" sz="1600" dirty="0"/>
            </a:p>
            <a:p>
              <a:pPr marL="244475" indent="-244475" algn="ctr">
                <a:spcBef>
                  <a:spcPct val="50000"/>
                </a:spcBef>
              </a:pPr>
              <a:endParaRPr lang="de-DE" sz="1600" dirty="0"/>
            </a:p>
          </p:txBody>
        </p:sp>
        <p:sp>
          <p:nvSpPr>
            <p:cNvPr id="16" name="Text Box 12"/>
            <p:cNvSpPr txBox="1">
              <a:spLocks noChangeArrowheads="1"/>
            </p:cNvSpPr>
            <p:nvPr/>
          </p:nvSpPr>
          <p:spPr bwMode="white">
            <a:xfrm rot="-5400000">
              <a:off x="2110582" y="2002631"/>
              <a:ext cx="1892300" cy="712787"/>
            </a:xfrm>
            <a:prstGeom prst="rect">
              <a:avLst/>
            </a:prstGeom>
            <a:solidFill>
              <a:schemeClr val="bg1"/>
            </a:solidFill>
            <a:ln w="19050" algn="ctr">
              <a:noFill/>
              <a:miter lim="800000"/>
              <a:headEnd/>
              <a:tailEnd type="none" w="sm" len="lg"/>
            </a:ln>
          </p:spPr>
          <p:txBody>
            <a:bodyPr vert="eaVert" lIns="90000" tIns="46800" rIns="90000" bIns="46800">
              <a:spAutoFit/>
            </a:bodyPr>
            <a:lstStyle/>
            <a:p>
              <a:pPr marL="244475" indent="-244475" algn="ctr">
                <a:spcBef>
                  <a:spcPct val="50000"/>
                </a:spcBef>
              </a:pPr>
              <a:endParaRPr lang="de-DE" sz="1600" dirty="0"/>
            </a:p>
            <a:p>
              <a:pPr marL="244475" indent="-244475" algn="ctr">
                <a:spcBef>
                  <a:spcPct val="50000"/>
                </a:spcBef>
              </a:pPr>
              <a:endParaRPr lang="de-DE" sz="1600" dirty="0"/>
            </a:p>
            <a:p>
              <a:pPr marL="244475" indent="-244475" algn="ctr">
                <a:spcBef>
                  <a:spcPct val="50000"/>
                </a:spcBef>
              </a:pPr>
              <a:endParaRPr lang="de-DE" sz="1600" dirty="0"/>
            </a:p>
            <a:p>
              <a:pPr marL="244475" indent="-244475" algn="ctr">
                <a:spcBef>
                  <a:spcPct val="50000"/>
                </a:spcBef>
              </a:pPr>
              <a:endParaRPr lang="de-DE" sz="1600" dirty="0"/>
            </a:p>
            <a:p>
              <a:pPr marL="244475" indent="-244475" algn="ctr">
                <a:spcBef>
                  <a:spcPct val="50000"/>
                </a:spcBef>
              </a:pPr>
              <a:endParaRPr lang="de-DE" sz="1600" dirty="0"/>
            </a:p>
          </p:txBody>
        </p:sp>
        <p:sp>
          <p:nvSpPr>
            <p:cNvPr id="17" name="Text Box 13"/>
            <p:cNvSpPr txBox="1">
              <a:spLocks noChangeArrowheads="1"/>
            </p:cNvSpPr>
            <p:nvPr/>
          </p:nvSpPr>
          <p:spPr bwMode="white">
            <a:xfrm>
              <a:off x="1611313" y="2014538"/>
              <a:ext cx="1401762" cy="228600"/>
            </a:xfrm>
            <a:prstGeom prst="rect">
              <a:avLst/>
            </a:prstGeom>
            <a:noFill/>
            <a:ln w="19050" algn="ctr">
              <a:noFill/>
              <a:miter lim="800000"/>
              <a:headEnd/>
              <a:tailEnd type="none" w="sm" len="lg"/>
            </a:ln>
          </p:spPr>
          <p:txBody>
            <a:bodyPr lIns="90000" tIns="46800" rIns="90000" bIns="46800">
              <a:spAutoFit/>
            </a:bodyPr>
            <a:lstStyle/>
            <a:p>
              <a:pPr marL="244475" indent="-244475">
                <a:spcBef>
                  <a:spcPct val="50000"/>
                </a:spcBef>
              </a:pPr>
              <a:r>
                <a:rPr lang="de-DE" sz="900" dirty="0" err="1"/>
                <a:t>left</a:t>
              </a:r>
              <a:endParaRPr lang="de-DE" sz="900" dirty="0"/>
            </a:p>
          </p:txBody>
        </p:sp>
        <p:sp>
          <p:nvSpPr>
            <p:cNvPr id="18" name="Rectangle 15"/>
            <p:cNvSpPr>
              <a:spLocks noChangeArrowheads="1"/>
            </p:cNvSpPr>
            <p:nvPr/>
          </p:nvSpPr>
          <p:spPr bwMode="white">
            <a:xfrm>
              <a:off x="3021013" y="1682750"/>
              <a:ext cx="5583237" cy="4440238"/>
            </a:xfrm>
            <a:prstGeom prst="rect">
              <a:avLst/>
            </a:prstGeom>
            <a:noFill/>
            <a:ln w="158750" algn="ctr">
              <a:solidFill>
                <a:schemeClr val="bg1"/>
              </a:solidFill>
              <a:miter lim="800000"/>
              <a:headEnd/>
              <a:tailEnd type="none" w="sm" len="lg"/>
            </a:ln>
          </p:spPr>
          <p:txBody>
            <a:bodyPr wrap="none" lIns="90000" tIns="46800" rIns="90000" bIns="46800" anchor="ctr"/>
            <a:lstStyle/>
            <a:p>
              <a:endParaRPr lang="de-DE"/>
            </a:p>
          </p:txBody>
        </p:sp>
        <p:sp>
          <p:nvSpPr>
            <p:cNvPr id="19" name="Rectangle 16"/>
            <p:cNvSpPr>
              <a:spLocks noChangeArrowheads="1"/>
            </p:cNvSpPr>
            <p:nvPr/>
          </p:nvSpPr>
          <p:spPr bwMode="white">
            <a:xfrm>
              <a:off x="161925" y="827088"/>
              <a:ext cx="2393950" cy="1762125"/>
            </a:xfrm>
            <a:prstGeom prst="rect">
              <a:avLst/>
            </a:prstGeom>
            <a:noFill/>
            <a:ln w="142875" algn="ctr">
              <a:solidFill>
                <a:schemeClr val="bg1"/>
              </a:solidFill>
              <a:miter lim="800000"/>
              <a:headEnd/>
              <a:tailEnd type="none" w="sm" len="lg"/>
            </a:ln>
          </p:spPr>
          <p:txBody>
            <a:bodyPr wrap="none" lIns="90000" tIns="46800" rIns="90000" bIns="46800" anchor="ctr"/>
            <a:lstStyle/>
            <a:p>
              <a:endParaRPr lang="de-DE"/>
            </a:p>
          </p:txBody>
        </p:sp>
        <p:sp>
          <p:nvSpPr>
            <p:cNvPr id="20" name="Rectangle 19"/>
            <p:cNvSpPr>
              <a:spLocks noChangeArrowheads="1"/>
            </p:cNvSpPr>
            <p:nvPr/>
          </p:nvSpPr>
          <p:spPr bwMode="white">
            <a:xfrm>
              <a:off x="3165475" y="1697038"/>
              <a:ext cx="5799138" cy="4611687"/>
            </a:xfrm>
            <a:prstGeom prst="rect">
              <a:avLst/>
            </a:prstGeom>
            <a:noFill/>
            <a:ln w="155575" algn="ctr">
              <a:solidFill>
                <a:schemeClr val="bg1"/>
              </a:solidFill>
              <a:miter lim="800000"/>
              <a:headEnd/>
              <a:tailEnd type="none" w="sm" len="lg"/>
            </a:ln>
          </p:spPr>
          <p:txBody>
            <a:bodyPr wrap="none" lIns="90000" tIns="46800" rIns="90000" bIns="46800" anchor="ctr"/>
            <a:lstStyle/>
            <a:p>
              <a:endParaRPr lang="de-DE"/>
            </a:p>
          </p:txBody>
        </p:sp>
        <p:sp>
          <p:nvSpPr>
            <p:cNvPr id="21" name="Rectangle 21"/>
            <p:cNvSpPr>
              <a:spLocks noChangeArrowheads="1"/>
            </p:cNvSpPr>
            <p:nvPr/>
          </p:nvSpPr>
          <p:spPr bwMode="white">
            <a:xfrm>
              <a:off x="4067175" y="5832475"/>
              <a:ext cx="2305050" cy="290513"/>
            </a:xfrm>
            <a:prstGeom prst="rect">
              <a:avLst/>
            </a:prstGeom>
            <a:solidFill>
              <a:schemeClr val="bg1"/>
            </a:solidFill>
            <a:ln w="19050" algn="ctr">
              <a:noFill/>
              <a:miter lim="800000"/>
              <a:headEnd/>
              <a:tailEnd type="none" w="sm" len="lg"/>
            </a:ln>
          </p:spPr>
          <p:txBody>
            <a:bodyPr wrap="none" lIns="90000" tIns="46800" rIns="90000" bIns="46800" anchor="ctr"/>
            <a:lstStyle/>
            <a:p>
              <a:endParaRPr lang="de-DE"/>
            </a:p>
          </p:txBody>
        </p:sp>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1777" y="3284984"/>
              <a:ext cx="38385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 2"/>
            <p:cNvGrpSpPr>
              <a:grpSpLocks noChangeAspect="1"/>
            </p:cNvGrpSpPr>
            <p:nvPr/>
          </p:nvGrpSpPr>
          <p:grpSpPr bwMode="auto">
            <a:xfrm>
              <a:off x="1115393" y="4043139"/>
              <a:ext cx="2376487" cy="1762125"/>
              <a:chOff x="2537" y="2614"/>
              <a:chExt cx="2112" cy="1632"/>
            </a:xfrm>
          </p:grpSpPr>
          <p:sp>
            <p:nvSpPr>
              <p:cNvPr id="25" name="Rectangle 3"/>
              <p:cNvSpPr>
                <a:spLocks noChangeAspect="1" noChangeArrowheads="1"/>
              </p:cNvSpPr>
              <p:nvPr/>
            </p:nvSpPr>
            <p:spPr bwMode="auto">
              <a:xfrm>
                <a:off x="2537" y="2614"/>
                <a:ext cx="2112" cy="1632"/>
              </a:xfrm>
              <a:prstGeom prst="rect">
                <a:avLst/>
              </a:prstGeom>
              <a:noFill/>
              <a:ln w="9525">
                <a:solidFill>
                  <a:schemeClr val="tx1"/>
                </a:solidFill>
                <a:miter lim="800000"/>
                <a:headEnd/>
                <a:tailEnd/>
              </a:ln>
            </p:spPr>
            <p:txBody>
              <a:bodyPr wrap="none" anchor="ctr"/>
              <a:lstStyle/>
              <a:p>
                <a:endParaRPr lang="de-DE"/>
              </a:p>
            </p:txBody>
          </p:sp>
          <p:pic>
            <p:nvPicPr>
              <p:cNvPr id="26" name="Picture 4" descr="GoNogo_2"/>
              <p:cNvPicPr>
                <a:picLocks noChangeAspect="1" noChangeArrowheads="1"/>
              </p:cNvPicPr>
              <p:nvPr/>
            </p:nvPicPr>
            <p:blipFill>
              <a:blip r:embed="rId4"/>
              <a:srcRect/>
              <a:stretch>
                <a:fillRect/>
              </a:stretch>
            </p:blipFill>
            <p:spPr bwMode="auto">
              <a:xfrm>
                <a:off x="3113" y="2854"/>
                <a:ext cx="985" cy="1152"/>
              </a:xfrm>
              <a:prstGeom prst="rect">
                <a:avLst/>
              </a:prstGeom>
              <a:noFill/>
              <a:ln w="9525">
                <a:noFill/>
                <a:miter lim="800000"/>
                <a:headEnd/>
                <a:tailEnd/>
              </a:ln>
            </p:spPr>
          </p:pic>
        </p:gr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37" y="221192"/>
              <a:ext cx="7299325" cy="2875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3635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64671"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446" name="CustomShape 1"/>
          <p:cNvSpPr/>
          <p:nvPr/>
        </p:nvSpPr>
        <p:spPr>
          <a:xfrm>
            <a:off x="457200" y="274680"/>
            <a:ext cx="8228160" cy="1141560"/>
          </a:xfrm>
          <a:prstGeom prst="rect">
            <a:avLst/>
          </a:prstGeom>
          <a:noFill/>
          <a:ln>
            <a:noFill/>
          </a:ln>
        </p:spPr>
      </p:sp>
      <p:sp>
        <p:nvSpPr>
          <p:cNvPr id="447" name="CustomShape 2"/>
          <p:cNvSpPr/>
          <p:nvPr/>
        </p:nvSpPr>
        <p:spPr>
          <a:xfrm>
            <a:off x="457200" y="1600200"/>
            <a:ext cx="8228160" cy="4524480"/>
          </a:xfrm>
          <a:prstGeom prst="rect">
            <a:avLst/>
          </a:prstGeom>
          <a:noFill/>
          <a:ln>
            <a:noFill/>
          </a:ln>
        </p:spPr>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24944"/>
            <a:ext cx="528637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93603"/>
            <a:ext cx="53530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a:picLocks noChangeAspect="1"/>
          </p:cNvPicPr>
          <p:nvPr/>
        </p:nvPicPr>
        <p:blipFill>
          <a:blip r:embed="rId4"/>
          <a:stretch>
            <a:fillRect/>
          </a:stretch>
        </p:blipFill>
        <p:spPr>
          <a:xfrm>
            <a:off x="6732240" y="3798235"/>
            <a:ext cx="1630972" cy="2151045"/>
          </a:xfrm>
          <a:prstGeom prst="rect">
            <a:avLst/>
          </a:prstGeom>
          <a:ln>
            <a:noFill/>
          </a:ln>
        </p:spPr>
      </p:pic>
    </p:spTree>
    <p:extLst>
      <p:ext uri="{BB962C8B-B14F-4D97-AF65-F5344CB8AC3E}">
        <p14:creationId xmlns:p14="http://schemas.microsoft.com/office/powerpoint/2010/main" val="2682793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7790561" cy="227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727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133475"/>
            <a:ext cx="466725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482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346095"/>
            <a:ext cx="46482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249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2" y="1340768"/>
            <a:ext cx="48291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89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50000"/>
                  </a:schemeClr>
                </a:solidFill>
                <a:latin typeface="Myriad Pro Light"/>
                <a:cs typeface="Myriad Pro Light"/>
              </a:rPr>
              <a:t>Selbstregulationsprobleme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3" name="Rechteck 2"/>
          <p:cNvSpPr/>
          <p:nvPr/>
        </p:nvSpPr>
        <p:spPr>
          <a:xfrm>
            <a:off x="2307381" y="1628800"/>
            <a:ext cx="4464496" cy="2253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971600" y="1628800"/>
            <a:ext cx="7488832" cy="3862596"/>
          </a:xfrm>
          <a:prstGeom prst="rect">
            <a:avLst/>
          </a:prstGeom>
          <a:noFill/>
        </p:spPr>
        <p:txBody>
          <a:bodyPr wrap="square" rtlCol="0">
            <a:spAutoFit/>
          </a:bodyPr>
          <a:lstStyle/>
          <a:p>
            <a:pPr>
              <a:spcAft>
                <a:spcPts val="600"/>
              </a:spcAft>
            </a:pPr>
            <a:r>
              <a:rPr lang="de-DE" sz="2000" b="1" dirty="0">
                <a:solidFill>
                  <a:schemeClr val="tx2">
                    <a:lumMod val="50000"/>
                  </a:schemeClr>
                </a:solidFill>
                <a:latin typeface="Myriad Pro Light" pitchFamily="34" charset="0"/>
              </a:rPr>
              <a:t>Unaufmerksamkeit</a:t>
            </a:r>
            <a:r>
              <a:rPr lang="de-DE" sz="2000" dirty="0">
                <a:solidFill>
                  <a:schemeClr val="tx2">
                    <a:lumMod val="50000"/>
                  </a:schemeClr>
                </a:solidFill>
                <a:latin typeface="Myriad Pro Light" pitchFamily="34" charset="0"/>
              </a:rPr>
              <a:t>: sich nicht fokussieren können, andere ablenken, selbst leicht ablenkbar sein</a:t>
            </a:r>
          </a:p>
          <a:p>
            <a:pPr>
              <a:spcAft>
                <a:spcPts val="600"/>
              </a:spcAft>
            </a:pPr>
            <a:r>
              <a:rPr lang="de-DE" sz="2000" b="1" dirty="0">
                <a:solidFill>
                  <a:schemeClr val="tx2">
                    <a:lumMod val="50000"/>
                  </a:schemeClr>
                </a:solidFill>
                <a:latin typeface="Myriad Pro Light" pitchFamily="34" charset="0"/>
              </a:rPr>
              <a:t>Impulsivität</a:t>
            </a:r>
            <a:r>
              <a:rPr lang="de-DE" sz="2000" dirty="0">
                <a:solidFill>
                  <a:schemeClr val="tx2">
                    <a:lumMod val="50000"/>
                  </a:schemeClr>
                </a:solidFill>
                <a:latin typeface="Myriad Pro Light" pitchFamily="34" charset="0"/>
              </a:rPr>
              <a:t>: nicht warten können, mit Antworten „herausplatzen“, vor dem Startsignal loslaufen…</a:t>
            </a:r>
          </a:p>
          <a:p>
            <a:pPr>
              <a:spcAft>
                <a:spcPts val="600"/>
              </a:spcAft>
            </a:pPr>
            <a:r>
              <a:rPr lang="de-DE" sz="2000" b="1" dirty="0">
                <a:solidFill>
                  <a:schemeClr val="tx2">
                    <a:lumMod val="50000"/>
                  </a:schemeClr>
                </a:solidFill>
                <a:latin typeface="Myriad Pro Light" pitchFamily="34" charset="0"/>
              </a:rPr>
              <a:t>Hyperaktivität</a:t>
            </a:r>
            <a:r>
              <a:rPr lang="de-DE" sz="2000" dirty="0">
                <a:solidFill>
                  <a:schemeClr val="tx2">
                    <a:lumMod val="50000"/>
                  </a:schemeClr>
                </a:solidFill>
                <a:latin typeface="Myriad Pro Light" pitchFamily="34" charset="0"/>
              </a:rPr>
              <a:t>: bei Ansagen nicht ruhig und still stehen oder sitzen können…</a:t>
            </a:r>
          </a:p>
          <a:p>
            <a:pPr>
              <a:spcAft>
                <a:spcPts val="600"/>
              </a:spcAft>
            </a:pPr>
            <a:r>
              <a:rPr lang="de-DE" sz="2000" b="1" dirty="0">
                <a:solidFill>
                  <a:schemeClr val="tx2">
                    <a:lumMod val="50000"/>
                  </a:schemeClr>
                </a:solidFill>
                <a:latin typeface="Myriad Pro Light" pitchFamily="34" charset="0"/>
              </a:rPr>
              <a:t>Motivation</a:t>
            </a:r>
            <a:r>
              <a:rPr lang="de-DE" sz="2000" dirty="0">
                <a:solidFill>
                  <a:schemeClr val="tx2">
                    <a:lumMod val="50000"/>
                  </a:schemeClr>
                </a:solidFill>
                <a:latin typeface="Myriad Pro Light" pitchFamily="34" charset="0"/>
              </a:rPr>
              <a:t>: geringe Anstrengungsbereitschaft, Lustlosigkeit</a:t>
            </a:r>
          </a:p>
          <a:p>
            <a:pPr>
              <a:spcAft>
                <a:spcPts val="600"/>
              </a:spcAft>
            </a:pPr>
            <a:r>
              <a:rPr lang="de-DE" sz="2000" b="1" dirty="0">
                <a:solidFill>
                  <a:schemeClr val="tx2">
                    <a:lumMod val="50000"/>
                  </a:schemeClr>
                </a:solidFill>
                <a:latin typeface="Myriad Pro Light" pitchFamily="34" charset="0"/>
              </a:rPr>
              <a:t>Regeleinhaltung</a:t>
            </a:r>
            <a:r>
              <a:rPr lang="de-DE" sz="2000" dirty="0">
                <a:solidFill>
                  <a:schemeClr val="tx2">
                    <a:lumMod val="50000"/>
                  </a:schemeClr>
                </a:solidFill>
                <a:latin typeface="Myriad Pro Light" pitchFamily="34" charset="0"/>
              </a:rPr>
              <a:t>: Verletzung von Spielregeln, missachten von Anweisungen, ständiges diskutieren</a:t>
            </a:r>
          </a:p>
          <a:p>
            <a:pPr>
              <a:spcAft>
                <a:spcPts val="600"/>
              </a:spcAft>
            </a:pPr>
            <a:r>
              <a:rPr lang="de-DE" sz="2000" b="1" dirty="0">
                <a:solidFill>
                  <a:schemeClr val="tx2">
                    <a:lumMod val="50000"/>
                  </a:schemeClr>
                </a:solidFill>
                <a:latin typeface="Myriad Pro Light" pitchFamily="34" charset="0"/>
              </a:rPr>
              <a:t>Aggressivität</a:t>
            </a:r>
            <a:r>
              <a:rPr lang="de-DE" sz="2000" dirty="0">
                <a:solidFill>
                  <a:schemeClr val="tx2">
                    <a:lumMod val="50000"/>
                  </a:schemeClr>
                </a:solidFill>
                <a:latin typeface="Myriad Pro Light" pitchFamily="34" charset="0"/>
              </a:rPr>
              <a:t>: schupsen, schlagen, kicken, Verbreiten von Gerüchten, andere bloßstellen</a:t>
            </a:r>
          </a:p>
        </p:txBody>
      </p:sp>
    </p:spTree>
    <p:extLst>
      <p:ext uri="{BB962C8B-B14F-4D97-AF65-F5344CB8AC3E}">
        <p14:creationId xmlns:p14="http://schemas.microsoft.com/office/powerpoint/2010/main" val="1013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50000"/>
                  </a:schemeClr>
                </a:solidFill>
                <a:latin typeface="Myriad Pro Light"/>
                <a:cs typeface="Myriad Pro Light"/>
              </a:rPr>
              <a:t>Selbstregulationsprobleme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3" name="Rechteck 2"/>
          <p:cNvSpPr/>
          <p:nvPr/>
        </p:nvSpPr>
        <p:spPr>
          <a:xfrm>
            <a:off x="2307381" y="1628800"/>
            <a:ext cx="4464496" cy="2253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971600" y="1628800"/>
            <a:ext cx="7488832" cy="3400931"/>
          </a:xfrm>
          <a:prstGeom prst="rect">
            <a:avLst/>
          </a:prstGeom>
          <a:noFill/>
        </p:spPr>
        <p:txBody>
          <a:bodyPr wrap="square" rtlCol="0">
            <a:spAutoFit/>
          </a:bodyPr>
          <a:lstStyle/>
          <a:p>
            <a:pPr>
              <a:spcAft>
                <a:spcPts val="600"/>
              </a:spcAft>
            </a:pPr>
            <a:r>
              <a:rPr lang="de-DE" sz="2000" b="1" dirty="0">
                <a:solidFill>
                  <a:schemeClr val="tx2">
                    <a:lumMod val="50000"/>
                  </a:schemeClr>
                </a:solidFill>
                <a:latin typeface="Myriad Pro Light" pitchFamily="34" charset="0"/>
              </a:rPr>
              <a:t>Emotionalität</a:t>
            </a:r>
            <a:r>
              <a:rPr lang="de-DE" sz="2000" dirty="0">
                <a:solidFill>
                  <a:schemeClr val="tx2">
                    <a:lumMod val="50000"/>
                  </a:schemeClr>
                </a:solidFill>
                <a:latin typeface="Myriad Pro Light" pitchFamily="34" charset="0"/>
              </a:rPr>
              <a:t>: leicht erregbar, sehr zurückhaltend, geringes Schuldbewusstsein, geringe </a:t>
            </a:r>
            <a:r>
              <a:rPr lang="de-DE" sz="2000" dirty="0" err="1">
                <a:solidFill>
                  <a:schemeClr val="tx2">
                    <a:lumMod val="50000"/>
                  </a:schemeClr>
                </a:solidFill>
                <a:latin typeface="Myriad Pro Light" pitchFamily="34" charset="0"/>
              </a:rPr>
              <a:t>Empathiefähigkeit</a:t>
            </a:r>
            <a:r>
              <a:rPr lang="de-DE" sz="2000" dirty="0">
                <a:solidFill>
                  <a:schemeClr val="tx2">
                    <a:lumMod val="50000"/>
                  </a:schemeClr>
                </a:solidFill>
                <a:latin typeface="Myriad Pro Light" pitchFamily="34" charset="0"/>
              </a:rPr>
              <a:t> </a:t>
            </a:r>
          </a:p>
          <a:p>
            <a:pPr>
              <a:spcAft>
                <a:spcPts val="600"/>
              </a:spcAft>
            </a:pPr>
            <a:r>
              <a:rPr lang="de-DE" sz="2000" b="1" dirty="0">
                <a:solidFill>
                  <a:schemeClr val="tx2">
                    <a:lumMod val="50000"/>
                  </a:schemeClr>
                </a:solidFill>
                <a:latin typeface="Myriad Pro Light" pitchFamily="34" charset="0"/>
              </a:rPr>
              <a:t>Stimmung</a:t>
            </a:r>
            <a:r>
              <a:rPr lang="de-DE" sz="2000" dirty="0">
                <a:solidFill>
                  <a:schemeClr val="tx2">
                    <a:lumMod val="50000"/>
                  </a:schemeClr>
                </a:solidFill>
                <a:latin typeface="Myriad Pro Light" pitchFamily="34" charset="0"/>
              </a:rPr>
              <a:t>: Launenhaft, Stimmungsschwankungen, schnell entmutigt, hoffnungslos, euphorische Aufgeregtheit, leicht reizbar, depressive Traurigkeit</a:t>
            </a:r>
          </a:p>
          <a:p>
            <a:pPr>
              <a:spcAft>
                <a:spcPts val="600"/>
              </a:spcAft>
            </a:pPr>
            <a:r>
              <a:rPr lang="de-DE" sz="2000" b="1" dirty="0">
                <a:solidFill>
                  <a:schemeClr val="tx2">
                    <a:lumMod val="50000"/>
                  </a:schemeClr>
                </a:solidFill>
                <a:latin typeface="Myriad Pro Light" pitchFamily="34" charset="0"/>
              </a:rPr>
              <a:t>Ängste</a:t>
            </a:r>
            <a:r>
              <a:rPr lang="de-DE" sz="2000" dirty="0">
                <a:solidFill>
                  <a:schemeClr val="tx2">
                    <a:lumMod val="50000"/>
                  </a:schemeClr>
                </a:solidFill>
                <a:latin typeface="Myriad Pro Light" pitchFamily="34" charset="0"/>
              </a:rPr>
              <a:t>: starke psychische und körperliche Anspannung, Meidungsverhalten aufgrund von Nervosität</a:t>
            </a:r>
          </a:p>
          <a:p>
            <a:pPr>
              <a:spcAft>
                <a:spcPts val="600"/>
              </a:spcAft>
            </a:pPr>
            <a:r>
              <a:rPr lang="de-DE" sz="2000" b="1" dirty="0">
                <a:solidFill>
                  <a:schemeClr val="tx2">
                    <a:lumMod val="50000"/>
                  </a:schemeClr>
                </a:solidFill>
                <a:latin typeface="Myriad Pro Light" pitchFamily="34" charset="0"/>
              </a:rPr>
              <a:t>Soziale Schwierigkeiten</a:t>
            </a:r>
            <a:r>
              <a:rPr lang="de-DE" sz="2000" dirty="0">
                <a:solidFill>
                  <a:schemeClr val="tx2">
                    <a:lumMod val="50000"/>
                  </a:schemeClr>
                </a:solidFill>
                <a:latin typeface="Myriad Pro Light" pitchFamily="34" charset="0"/>
              </a:rPr>
              <a:t>: Streitigkeiten mit Freunden, mangelnde Fähigkeiten sich einordnen zu können, in Gruppensituationen verschlossen, sehr schüchtern, zurückgezogen</a:t>
            </a:r>
          </a:p>
        </p:txBody>
      </p:sp>
    </p:spTree>
    <p:extLst>
      <p:ext uri="{BB962C8B-B14F-4D97-AF65-F5344CB8AC3E}">
        <p14:creationId xmlns:p14="http://schemas.microsoft.com/office/powerpoint/2010/main" val="273172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78" name="Titel 1"/>
          <p:cNvSpPr txBox="1">
            <a:spLocks/>
          </p:cNvSpPr>
          <p:nvPr/>
        </p:nvSpPr>
        <p:spPr>
          <a:xfrm>
            <a:off x="979984" y="418654"/>
            <a:ext cx="8229600" cy="229026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de-DE" sz="2800" dirty="0">
                <a:solidFill>
                  <a:schemeClr val="tx2">
                    <a:lumMod val="75000"/>
                  </a:schemeClr>
                </a:solidFill>
                <a:latin typeface="Myriad Pro Light"/>
                <a:cs typeface="Myriad Pro Light"/>
              </a:rPr>
              <a:t>Selbstkontrolle, IQ und Lernerfolg</a:t>
            </a:r>
          </a:p>
          <a:p>
            <a:pPr algn="l">
              <a:lnSpc>
                <a:spcPct val="80000"/>
              </a:lnSpc>
            </a:pP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sp>
        <p:nvSpPr>
          <p:cNvPr id="79" name="Titel 1"/>
          <p:cNvSpPr txBox="1">
            <a:spLocks/>
          </p:cNvSpPr>
          <p:nvPr/>
        </p:nvSpPr>
        <p:spPr>
          <a:xfrm>
            <a:off x="1022920" y="1196752"/>
            <a:ext cx="8229600" cy="64807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600" dirty="0" err="1">
                <a:solidFill>
                  <a:schemeClr val="tx2">
                    <a:lumMod val="75000"/>
                  </a:schemeClr>
                </a:solidFill>
                <a:latin typeface="Myriad Pro Light" pitchFamily="34" charset="0"/>
              </a:rPr>
              <a:t>Duckworth</a:t>
            </a:r>
            <a:r>
              <a:rPr lang="de-DE" sz="1600" dirty="0">
                <a:solidFill>
                  <a:schemeClr val="tx2">
                    <a:lumMod val="75000"/>
                  </a:schemeClr>
                </a:solidFill>
                <a:latin typeface="Myriad Pro Light" pitchFamily="34" charset="0"/>
              </a:rPr>
              <a:t> u. </a:t>
            </a:r>
            <a:r>
              <a:rPr lang="de-DE" sz="1600" dirty="0" err="1">
                <a:solidFill>
                  <a:schemeClr val="tx2">
                    <a:lumMod val="75000"/>
                  </a:schemeClr>
                </a:solidFill>
                <a:latin typeface="Myriad Pro Light" pitchFamily="34" charset="0"/>
              </a:rPr>
              <a:t>Seligman</a:t>
            </a:r>
            <a:r>
              <a:rPr lang="de-DE" sz="1600" dirty="0">
                <a:solidFill>
                  <a:schemeClr val="tx2">
                    <a:lumMod val="75000"/>
                  </a:schemeClr>
                </a:solidFill>
                <a:latin typeface="Myriad Pro Light" pitchFamily="34" charset="0"/>
              </a:rPr>
              <a:t> 2005, </a:t>
            </a:r>
            <a:r>
              <a:rPr lang="de-DE" sz="1600" dirty="0" err="1">
                <a:solidFill>
                  <a:schemeClr val="tx2">
                    <a:lumMod val="75000"/>
                  </a:schemeClr>
                </a:solidFill>
                <a:latin typeface="Myriad Pro Light" pitchFamily="34" charset="0"/>
              </a:rPr>
              <a:t>Psych</a:t>
            </a:r>
            <a:r>
              <a:rPr lang="de-DE" sz="1600" dirty="0">
                <a:solidFill>
                  <a:schemeClr val="tx2">
                    <a:lumMod val="75000"/>
                  </a:schemeClr>
                </a:solidFill>
                <a:latin typeface="Myriad Pro Light" pitchFamily="34" charset="0"/>
              </a:rPr>
              <a:t> Science</a:t>
            </a:r>
          </a:p>
        </p:txBody>
      </p:sp>
      <p:sp>
        <p:nvSpPr>
          <p:cNvPr id="81" name="CustomShape 1"/>
          <p:cNvSpPr/>
          <p:nvPr/>
        </p:nvSpPr>
        <p:spPr>
          <a:xfrm>
            <a:off x="1330393" y="4302618"/>
            <a:ext cx="1437414" cy="550566"/>
          </a:xfrm>
          <a:prstGeom prst="rect">
            <a:avLst/>
          </a:prstGeom>
          <a:solidFill>
            <a:srgbClr val="FFFFFF"/>
          </a:solidFill>
          <a:ln w="9360">
            <a:noFill/>
          </a:ln>
        </p:spPr>
      </p:sp>
      <p:sp>
        <p:nvSpPr>
          <p:cNvPr id="82" name="CustomShape 2"/>
          <p:cNvSpPr/>
          <p:nvPr/>
        </p:nvSpPr>
        <p:spPr>
          <a:xfrm>
            <a:off x="2859227" y="4248139"/>
            <a:ext cx="4343002" cy="550566"/>
          </a:xfrm>
          <a:prstGeom prst="rect">
            <a:avLst/>
          </a:prstGeom>
          <a:solidFill>
            <a:srgbClr val="FFFFFF"/>
          </a:solidFill>
          <a:ln w="9360">
            <a:noFill/>
          </a:ln>
        </p:spPr>
      </p:sp>
      <p:sp>
        <p:nvSpPr>
          <p:cNvPr id="83" name="CustomShape 3"/>
          <p:cNvSpPr/>
          <p:nvPr/>
        </p:nvSpPr>
        <p:spPr>
          <a:xfrm>
            <a:off x="1330393" y="5182259"/>
            <a:ext cx="1437414" cy="550566"/>
          </a:xfrm>
          <a:prstGeom prst="rect">
            <a:avLst/>
          </a:prstGeom>
          <a:solidFill>
            <a:srgbClr val="FFFFFF"/>
          </a:solidFill>
          <a:ln w="9360">
            <a:noFill/>
          </a:ln>
        </p:spPr>
      </p:sp>
      <p:sp>
        <p:nvSpPr>
          <p:cNvPr id="84" name="CustomShape 4"/>
          <p:cNvSpPr/>
          <p:nvPr/>
        </p:nvSpPr>
        <p:spPr>
          <a:xfrm>
            <a:off x="2859227" y="5127780"/>
            <a:ext cx="4343002" cy="550566"/>
          </a:xfrm>
          <a:prstGeom prst="rect">
            <a:avLst/>
          </a:prstGeom>
          <a:solidFill>
            <a:srgbClr val="FFFFFF"/>
          </a:solidFill>
          <a:ln w="9360">
            <a:noFill/>
          </a:ln>
        </p:spPr>
      </p:sp>
      <p:sp>
        <p:nvSpPr>
          <p:cNvPr id="85" name="CustomShape 5"/>
          <p:cNvSpPr/>
          <p:nvPr/>
        </p:nvSpPr>
        <p:spPr>
          <a:xfrm>
            <a:off x="1330393" y="3421877"/>
            <a:ext cx="1437414" cy="550566"/>
          </a:xfrm>
          <a:prstGeom prst="rect">
            <a:avLst/>
          </a:prstGeom>
          <a:solidFill>
            <a:srgbClr val="FFFFFF"/>
          </a:solidFill>
          <a:ln w="9360">
            <a:noFill/>
          </a:ln>
        </p:spPr>
      </p:sp>
      <p:sp>
        <p:nvSpPr>
          <p:cNvPr id="86" name="CustomShape 6"/>
          <p:cNvSpPr/>
          <p:nvPr/>
        </p:nvSpPr>
        <p:spPr>
          <a:xfrm>
            <a:off x="2859227" y="3367123"/>
            <a:ext cx="4343002" cy="550566"/>
          </a:xfrm>
          <a:prstGeom prst="rect">
            <a:avLst/>
          </a:prstGeom>
          <a:solidFill>
            <a:srgbClr val="FFFFFF"/>
          </a:solidFill>
          <a:ln w="9360">
            <a:noFill/>
          </a:ln>
        </p:spPr>
      </p:sp>
      <p:sp>
        <p:nvSpPr>
          <p:cNvPr id="87" name="CustomShape 8"/>
          <p:cNvSpPr/>
          <p:nvPr/>
        </p:nvSpPr>
        <p:spPr>
          <a:xfrm>
            <a:off x="1071659" y="2048625"/>
            <a:ext cx="5584065" cy="3428589"/>
          </a:xfrm>
          <a:prstGeom prst="rect">
            <a:avLst/>
          </a:prstGeom>
          <a:noFill/>
          <a:ln w="9360">
            <a:noFill/>
          </a:ln>
        </p:spPr>
      </p:sp>
      <p:sp>
        <p:nvSpPr>
          <p:cNvPr id="88" name="CustomShape 9"/>
          <p:cNvSpPr/>
          <p:nvPr/>
        </p:nvSpPr>
        <p:spPr>
          <a:xfrm>
            <a:off x="2502173" y="2272044"/>
            <a:ext cx="4026196" cy="3159497"/>
          </a:xfrm>
          <a:prstGeom prst="rect">
            <a:avLst/>
          </a:prstGeom>
          <a:solidFill>
            <a:srgbClr val="FFFFFF"/>
          </a:solidFill>
          <a:ln w="9360">
            <a:noFill/>
          </a:ln>
        </p:spPr>
      </p:sp>
      <p:sp>
        <p:nvSpPr>
          <p:cNvPr id="89" name="CustomShape 10"/>
          <p:cNvSpPr/>
          <p:nvPr/>
        </p:nvSpPr>
        <p:spPr>
          <a:xfrm>
            <a:off x="2502173" y="2272044"/>
            <a:ext cx="4026196" cy="3159497"/>
          </a:xfrm>
          <a:prstGeom prst="rect">
            <a:avLst/>
          </a:prstGeom>
          <a:noFill/>
          <a:ln w="11160">
            <a:solidFill>
              <a:srgbClr val="808080"/>
            </a:solidFill>
            <a:miter/>
          </a:ln>
        </p:spPr>
      </p:sp>
      <p:sp>
        <p:nvSpPr>
          <p:cNvPr id="90" name="CustomShape 11"/>
          <p:cNvSpPr/>
          <p:nvPr/>
        </p:nvSpPr>
        <p:spPr>
          <a:xfrm>
            <a:off x="2502173" y="2347158"/>
            <a:ext cx="1611053" cy="149954"/>
          </a:xfrm>
          <a:prstGeom prst="rect">
            <a:avLst/>
          </a:prstGeom>
          <a:solidFill>
            <a:schemeClr val="bg1">
              <a:lumMod val="50000"/>
            </a:schemeClr>
          </a:solidFill>
          <a:ln w="9360">
            <a:noFill/>
          </a:ln>
        </p:spPr>
      </p:sp>
      <p:sp>
        <p:nvSpPr>
          <p:cNvPr id="91" name="CustomShape 12"/>
          <p:cNvSpPr/>
          <p:nvPr/>
        </p:nvSpPr>
        <p:spPr>
          <a:xfrm>
            <a:off x="2502173" y="2798122"/>
            <a:ext cx="1811429" cy="151055"/>
          </a:xfrm>
          <a:prstGeom prst="rect">
            <a:avLst/>
          </a:prstGeom>
          <a:solidFill>
            <a:schemeClr val="bg1">
              <a:lumMod val="50000"/>
            </a:schemeClr>
          </a:solidFill>
          <a:ln w="9360">
            <a:noFill/>
          </a:ln>
        </p:spPr>
      </p:sp>
      <p:sp>
        <p:nvSpPr>
          <p:cNvPr id="92" name="CustomShape 13"/>
          <p:cNvSpPr/>
          <p:nvPr/>
        </p:nvSpPr>
        <p:spPr>
          <a:xfrm>
            <a:off x="2502173" y="3326402"/>
            <a:ext cx="352454" cy="151055"/>
          </a:xfrm>
          <a:prstGeom prst="rect">
            <a:avLst/>
          </a:prstGeom>
          <a:solidFill>
            <a:schemeClr val="bg1">
              <a:lumMod val="50000"/>
            </a:schemeClr>
          </a:solidFill>
          <a:ln w="9360">
            <a:noFill/>
          </a:ln>
        </p:spPr>
      </p:sp>
      <p:sp>
        <p:nvSpPr>
          <p:cNvPr id="93" name="CustomShape 14"/>
          <p:cNvSpPr/>
          <p:nvPr/>
        </p:nvSpPr>
        <p:spPr>
          <a:xfrm>
            <a:off x="2502173" y="3877518"/>
            <a:ext cx="452785" cy="149954"/>
          </a:xfrm>
          <a:prstGeom prst="rect">
            <a:avLst/>
          </a:prstGeom>
          <a:solidFill>
            <a:schemeClr val="bg1">
              <a:lumMod val="50000"/>
            </a:schemeClr>
          </a:solidFill>
          <a:ln w="9360">
            <a:noFill/>
          </a:ln>
        </p:spPr>
      </p:sp>
      <p:sp>
        <p:nvSpPr>
          <p:cNvPr id="94" name="CustomShape 15"/>
          <p:cNvSpPr/>
          <p:nvPr/>
        </p:nvSpPr>
        <p:spPr>
          <a:xfrm>
            <a:off x="2502173" y="4426434"/>
            <a:ext cx="302432" cy="151055"/>
          </a:xfrm>
          <a:prstGeom prst="rect">
            <a:avLst/>
          </a:prstGeom>
          <a:solidFill>
            <a:schemeClr val="bg1">
              <a:lumMod val="50000"/>
            </a:schemeClr>
          </a:solidFill>
          <a:ln w="9360">
            <a:noFill/>
          </a:ln>
        </p:spPr>
      </p:sp>
      <p:sp>
        <p:nvSpPr>
          <p:cNvPr id="95" name="CustomShape 16"/>
          <p:cNvSpPr/>
          <p:nvPr/>
        </p:nvSpPr>
        <p:spPr>
          <a:xfrm>
            <a:off x="2502173" y="5054866"/>
            <a:ext cx="906721" cy="149954"/>
          </a:xfrm>
          <a:prstGeom prst="rect">
            <a:avLst/>
          </a:prstGeom>
          <a:solidFill>
            <a:schemeClr val="bg1">
              <a:lumMod val="50000"/>
            </a:schemeClr>
          </a:solidFill>
          <a:ln w="9360">
            <a:noFill/>
          </a:ln>
        </p:spPr>
      </p:sp>
      <p:sp>
        <p:nvSpPr>
          <p:cNvPr id="96" name="CustomShape 17"/>
          <p:cNvSpPr/>
          <p:nvPr/>
        </p:nvSpPr>
        <p:spPr>
          <a:xfrm>
            <a:off x="2502173" y="2497388"/>
            <a:ext cx="3372748" cy="151055"/>
          </a:xfrm>
          <a:prstGeom prst="rect">
            <a:avLst/>
          </a:prstGeom>
          <a:solidFill>
            <a:schemeClr val="accent1">
              <a:lumMod val="75000"/>
            </a:schemeClr>
          </a:solidFill>
          <a:ln w="9360">
            <a:noFill/>
          </a:ln>
        </p:spPr>
      </p:sp>
      <p:sp>
        <p:nvSpPr>
          <p:cNvPr id="97" name="CustomShape 18"/>
          <p:cNvSpPr/>
          <p:nvPr/>
        </p:nvSpPr>
        <p:spPr>
          <a:xfrm>
            <a:off x="2502173" y="2949452"/>
            <a:ext cx="2164170" cy="149954"/>
          </a:xfrm>
          <a:prstGeom prst="rect">
            <a:avLst/>
          </a:prstGeom>
          <a:solidFill>
            <a:schemeClr val="accent1">
              <a:lumMod val="75000"/>
            </a:schemeClr>
          </a:solidFill>
          <a:ln w="9360">
            <a:noFill/>
          </a:ln>
        </p:spPr>
      </p:sp>
      <p:sp>
        <p:nvSpPr>
          <p:cNvPr id="98" name="CustomShape 19"/>
          <p:cNvSpPr/>
          <p:nvPr/>
        </p:nvSpPr>
        <p:spPr>
          <a:xfrm>
            <a:off x="2502173" y="3458196"/>
            <a:ext cx="1308334" cy="148854"/>
          </a:xfrm>
          <a:prstGeom prst="rect">
            <a:avLst/>
          </a:prstGeom>
          <a:solidFill>
            <a:schemeClr val="accent1">
              <a:lumMod val="75000"/>
            </a:schemeClr>
          </a:solidFill>
          <a:ln w="9360">
            <a:noFill/>
          </a:ln>
        </p:spPr>
      </p:sp>
      <p:sp>
        <p:nvSpPr>
          <p:cNvPr id="99" name="CustomShape 20"/>
          <p:cNvSpPr/>
          <p:nvPr/>
        </p:nvSpPr>
        <p:spPr>
          <a:xfrm>
            <a:off x="2502173" y="4027528"/>
            <a:ext cx="1761407" cy="151055"/>
          </a:xfrm>
          <a:prstGeom prst="rect">
            <a:avLst/>
          </a:prstGeom>
          <a:solidFill>
            <a:schemeClr val="accent1">
              <a:lumMod val="75000"/>
            </a:schemeClr>
          </a:solidFill>
          <a:ln w="9360">
            <a:noFill/>
          </a:ln>
        </p:spPr>
      </p:sp>
      <p:sp>
        <p:nvSpPr>
          <p:cNvPr id="100" name="CustomShape 21"/>
          <p:cNvSpPr/>
          <p:nvPr/>
        </p:nvSpPr>
        <p:spPr>
          <a:xfrm>
            <a:off x="2502173" y="4577764"/>
            <a:ext cx="1661363" cy="149954"/>
          </a:xfrm>
          <a:prstGeom prst="rect">
            <a:avLst/>
          </a:prstGeom>
          <a:solidFill>
            <a:schemeClr val="accent1">
              <a:lumMod val="75000"/>
            </a:schemeClr>
          </a:solidFill>
          <a:ln w="9360">
            <a:noFill/>
          </a:ln>
        </p:spPr>
      </p:sp>
      <p:sp>
        <p:nvSpPr>
          <p:cNvPr id="101" name="CustomShape 22"/>
          <p:cNvSpPr/>
          <p:nvPr/>
        </p:nvSpPr>
        <p:spPr>
          <a:xfrm>
            <a:off x="2502173" y="5205096"/>
            <a:ext cx="1308334" cy="151055"/>
          </a:xfrm>
          <a:prstGeom prst="rect">
            <a:avLst/>
          </a:prstGeom>
          <a:solidFill>
            <a:schemeClr val="accent1">
              <a:lumMod val="75000"/>
            </a:schemeClr>
          </a:solidFill>
          <a:ln w="9360">
            <a:noFill/>
          </a:ln>
        </p:spPr>
      </p:sp>
      <p:sp>
        <p:nvSpPr>
          <p:cNvPr id="102" name="Line 23"/>
          <p:cNvSpPr/>
          <p:nvPr/>
        </p:nvSpPr>
        <p:spPr>
          <a:xfrm>
            <a:off x="2501886" y="2271769"/>
            <a:ext cx="4026484" cy="1101"/>
          </a:xfrm>
          <a:prstGeom prst="line">
            <a:avLst/>
          </a:prstGeom>
          <a:ln>
            <a:solidFill>
              <a:srgbClr val="000000"/>
            </a:solidFill>
          </a:ln>
        </p:spPr>
      </p:sp>
      <p:sp>
        <p:nvSpPr>
          <p:cNvPr id="103" name="Line 24"/>
          <p:cNvSpPr/>
          <p:nvPr/>
        </p:nvSpPr>
        <p:spPr>
          <a:xfrm flipV="1">
            <a:off x="2501886" y="2243429"/>
            <a:ext cx="1150" cy="28340"/>
          </a:xfrm>
          <a:prstGeom prst="line">
            <a:avLst/>
          </a:prstGeom>
          <a:ln>
            <a:solidFill>
              <a:srgbClr val="000000"/>
            </a:solidFill>
          </a:ln>
        </p:spPr>
      </p:sp>
      <p:sp>
        <p:nvSpPr>
          <p:cNvPr id="104" name="Line 25"/>
          <p:cNvSpPr/>
          <p:nvPr/>
        </p:nvSpPr>
        <p:spPr>
          <a:xfrm flipV="1">
            <a:off x="3006130" y="2243429"/>
            <a:ext cx="1150" cy="28340"/>
          </a:xfrm>
          <a:prstGeom prst="line">
            <a:avLst/>
          </a:prstGeom>
          <a:ln>
            <a:solidFill>
              <a:srgbClr val="000000"/>
            </a:solidFill>
          </a:ln>
        </p:spPr>
      </p:sp>
      <p:sp>
        <p:nvSpPr>
          <p:cNvPr id="105" name="Line 26"/>
          <p:cNvSpPr/>
          <p:nvPr/>
        </p:nvSpPr>
        <p:spPr>
          <a:xfrm flipV="1">
            <a:off x="3509225" y="2243429"/>
            <a:ext cx="1150" cy="28340"/>
          </a:xfrm>
          <a:prstGeom prst="line">
            <a:avLst/>
          </a:prstGeom>
          <a:ln>
            <a:solidFill>
              <a:srgbClr val="000000"/>
            </a:solidFill>
          </a:ln>
        </p:spPr>
      </p:sp>
      <p:sp>
        <p:nvSpPr>
          <p:cNvPr id="106" name="Line 27"/>
          <p:cNvSpPr/>
          <p:nvPr/>
        </p:nvSpPr>
        <p:spPr>
          <a:xfrm flipV="1">
            <a:off x="4012033" y="2243429"/>
            <a:ext cx="1150" cy="28340"/>
          </a:xfrm>
          <a:prstGeom prst="line">
            <a:avLst/>
          </a:prstGeom>
          <a:ln>
            <a:solidFill>
              <a:srgbClr val="000000"/>
            </a:solidFill>
          </a:ln>
        </p:spPr>
      </p:sp>
      <p:sp>
        <p:nvSpPr>
          <p:cNvPr id="107" name="Line 28"/>
          <p:cNvSpPr/>
          <p:nvPr/>
        </p:nvSpPr>
        <p:spPr>
          <a:xfrm flipV="1">
            <a:off x="4516277" y="2243429"/>
            <a:ext cx="1150" cy="28340"/>
          </a:xfrm>
          <a:prstGeom prst="line">
            <a:avLst/>
          </a:prstGeom>
          <a:ln>
            <a:solidFill>
              <a:srgbClr val="000000"/>
            </a:solidFill>
          </a:ln>
        </p:spPr>
      </p:sp>
      <p:sp>
        <p:nvSpPr>
          <p:cNvPr id="108" name="Line 29"/>
          <p:cNvSpPr/>
          <p:nvPr/>
        </p:nvSpPr>
        <p:spPr>
          <a:xfrm flipV="1">
            <a:off x="5018222" y="2243429"/>
            <a:ext cx="1150" cy="28340"/>
          </a:xfrm>
          <a:prstGeom prst="line">
            <a:avLst/>
          </a:prstGeom>
          <a:ln>
            <a:solidFill>
              <a:srgbClr val="000000"/>
            </a:solidFill>
          </a:ln>
        </p:spPr>
      </p:sp>
      <p:sp>
        <p:nvSpPr>
          <p:cNvPr id="109" name="Line 30"/>
          <p:cNvSpPr/>
          <p:nvPr/>
        </p:nvSpPr>
        <p:spPr>
          <a:xfrm flipV="1">
            <a:off x="5522467" y="2243429"/>
            <a:ext cx="1150" cy="28340"/>
          </a:xfrm>
          <a:prstGeom prst="line">
            <a:avLst/>
          </a:prstGeom>
          <a:ln>
            <a:solidFill>
              <a:srgbClr val="000000"/>
            </a:solidFill>
          </a:ln>
        </p:spPr>
      </p:sp>
      <p:sp>
        <p:nvSpPr>
          <p:cNvPr id="110" name="Line 31"/>
          <p:cNvSpPr/>
          <p:nvPr/>
        </p:nvSpPr>
        <p:spPr>
          <a:xfrm flipV="1">
            <a:off x="6025275" y="2243429"/>
            <a:ext cx="1150" cy="28340"/>
          </a:xfrm>
          <a:prstGeom prst="line">
            <a:avLst/>
          </a:prstGeom>
          <a:ln>
            <a:solidFill>
              <a:srgbClr val="000000"/>
            </a:solidFill>
          </a:ln>
        </p:spPr>
      </p:sp>
      <p:sp>
        <p:nvSpPr>
          <p:cNvPr id="111" name="Line 32"/>
          <p:cNvSpPr/>
          <p:nvPr/>
        </p:nvSpPr>
        <p:spPr>
          <a:xfrm flipV="1">
            <a:off x="6528369" y="2243429"/>
            <a:ext cx="1150" cy="28340"/>
          </a:xfrm>
          <a:prstGeom prst="line">
            <a:avLst/>
          </a:prstGeom>
          <a:ln>
            <a:solidFill>
              <a:srgbClr val="000000"/>
            </a:solidFill>
          </a:ln>
        </p:spPr>
      </p:sp>
      <p:sp>
        <p:nvSpPr>
          <p:cNvPr id="112" name="Line 33"/>
          <p:cNvSpPr/>
          <p:nvPr/>
        </p:nvSpPr>
        <p:spPr>
          <a:xfrm>
            <a:off x="2501886" y="2271769"/>
            <a:ext cx="1150" cy="3159772"/>
          </a:xfrm>
          <a:prstGeom prst="line">
            <a:avLst/>
          </a:prstGeom>
          <a:ln>
            <a:solidFill>
              <a:srgbClr val="000000"/>
            </a:solidFill>
          </a:ln>
        </p:spPr>
      </p:sp>
      <p:sp>
        <p:nvSpPr>
          <p:cNvPr id="113" name="Line 34"/>
          <p:cNvSpPr/>
          <p:nvPr/>
        </p:nvSpPr>
        <p:spPr>
          <a:xfrm>
            <a:off x="2471125" y="2271769"/>
            <a:ext cx="30761" cy="1101"/>
          </a:xfrm>
          <a:prstGeom prst="line">
            <a:avLst/>
          </a:prstGeom>
          <a:ln>
            <a:solidFill>
              <a:srgbClr val="000000"/>
            </a:solidFill>
          </a:ln>
        </p:spPr>
      </p:sp>
      <p:sp>
        <p:nvSpPr>
          <p:cNvPr id="114" name="Line 35"/>
          <p:cNvSpPr/>
          <p:nvPr/>
        </p:nvSpPr>
        <p:spPr>
          <a:xfrm>
            <a:off x="2471125" y="2723833"/>
            <a:ext cx="30761" cy="1101"/>
          </a:xfrm>
          <a:prstGeom prst="line">
            <a:avLst/>
          </a:prstGeom>
          <a:ln>
            <a:solidFill>
              <a:srgbClr val="000000"/>
            </a:solidFill>
          </a:ln>
        </p:spPr>
      </p:sp>
      <p:sp>
        <p:nvSpPr>
          <p:cNvPr id="115" name="Line 36"/>
          <p:cNvSpPr/>
          <p:nvPr/>
        </p:nvSpPr>
        <p:spPr>
          <a:xfrm>
            <a:off x="2471125" y="3174796"/>
            <a:ext cx="30761" cy="1101"/>
          </a:xfrm>
          <a:prstGeom prst="line">
            <a:avLst/>
          </a:prstGeom>
          <a:ln>
            <a:solidFill>
              <a:srgbClr val="000000"/>
            </a:solidFill>
          </a:ln>
        </p:spPr>
      </p:sp>
      <p:sp>
        <p:nvSpPr>
          <p:cNvPr id="116" name="Line 37"/>
          <p:cNvSpPr/>
          <p:nvPr/>
        </p:nvSpPr>
        <p:spPr>
          <a:xfrm>
            <a:off x="2471125" y="3626861"/>
            <a:ext cx="30761" cy="1101"/>
          </a:xfrm>
          <a:prstGeom prst="line">
            <a:avLst/>
          </a:prstGeom>
          <a:ln>
            <a:solidFill>
              <a:srgbClr val="000000"/>
            </a:solidFill>
          </a:ln>
        </p:spPr>
      </p:sp>
      <p:sp>
        <p:nvSpPr>
          <p:cNvPr id="117" name="Line 38"/>
          <p:cNvSpPr/>
          <p:nvPr/>
        </p:nvSpPr>
        <p:spPr>
          <a:xfrm>
            <a:off x="2471125" y="4076724"/>
            <a:ext cx="30761" cy="1101"/>
          </a:xfrm>
          <a:prstGeom prst="line">
            <a:avLst/>
          </a:prstGeom>
          <a:ln>
            <a:solidFill>
              <a:srgbClr val="000000"/>
            </a:solidFill>
          </a:ln>
        </p:spPr>
      </p:sp>
      <p:sp>
        <p:nvSpPr>
          <p:cNvPr id="118" name="Line 39"/>
          <p:cNvSpPr/>
          <p:nvPr/>
        </p:nvSpPr>
        <p:spPr>
          <a:xfrm>
            <a:off x="2471125" y="4528513"/>
            <a:ext cx="30761" cy="1101"/>
          </a:xfrm>
          <a:prstGeom prst="line">
            <a:avLst/>
          </a:prstGeom>
          <a:ln>
            <a:solidFill>
              <a:srgbClr val="000000"/>
            </a:solidFill>
          </a:ln>
        </p:spPr>
      </p:sp>
      <p:sp>
        <p:nvSpPr>
          <p:cNvPr id="119" name="Line 40"/>
          <p:cNvSpPr/>
          <p:nvPr/>
        </p:nvSpPr>
        <p:spPr>
          <a:xfrm>
            <a:off x="2471125" y="4979476"/>
            <a:ext cx="30761" cy="1101"/>
          </a:xfrm>
          <a:prstGeom prst="line">
            <a:avLst/>
          </a:prstGeom>
          <a:ln>
            <a:solidFill>
              <a:srgbClr val="000000"/>
            </a:solidFill>
          </a:ln>
        </p:spPr>
      </p:sp>
      <p:sp>
        <p:nvSpPr>
          <p:cNvPr id="120" name="Line 41"/>
          <p:cNvSpPr/>
          <p:nvPr/>
        </p:nvSpPr>
        <p:spPr>
          <a:xfrm>
            <a:off x="2471125" y="5431541"/>
            <a:ext cx="30761" cy="1101"/>
          </a:xfrm>
          <a:prstGeom prst="line">
            <a:avLst/>
          </a:prstGeom>
          <a:ln>
            <a:solidFill>
              <a:srgbClr val="000000"/>
            </a:solidFill>
          </a:ln>
        </p:spPr>
      </p:sp>
      <p:sp>
        <p:nvSpPr>
          <p:cNvPr id="121" name="CustomShape 42"/>
          <p:cNvSpPr/>
          <p:nvPr/>
        </p:nvSpPr>
        <p:spPr>
          <a:xfrm>
            <a:off x="2495561" y="2080267"/>
            <a:ext cx="58072"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0</a:t>
            </a:r>
            <a:endParaRPr/>
          </a:p>
        </p:txBody>
      </p:sp>
      <p:sp>
        <p:nvSpPr>
          <p:cNvPr id="122" name="CustomShape 43"/>
          <p:cNvSpPr/>
          <p:nvPr/>
        </p:nvSpPr>
        <p:spPr>
          <a:xfrm>
            <a:off x="2970770" y="2080267"/>
            <a:ext cx="115281"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10</a:t>
            </a:r>
            <a:endParaRPr/>
          </a:p>
        </p:txBody>
      </p:sp>
      <p:sp>
        <p:nvSpPr>
          <p:cNvPr id="123" name="CustomShape 44"/>
          <p:cNvSpPr/>
          <p:nvPr/>
        </p:nvSpPr>
        <p:spPr>
          <a:xfrm>
            <a:off x="3474727" y="2080267"/>
            <a:ext cx="115281"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20</a:t>
            </a:r>
            <a:endParaRPr/>
          </a:p>
        </p:txBody>
      </p:sp>
      <p:sp>
        <p:nvSpPr>
          <p:cNvPr id="124" name="CustomShape 45"/>
          <p:cNvSpPr/>
          <p:nvPr/>
        </p:nvSpPr>
        <p:spPr>
          <a:xfrm>
            <a:off x="3977822" y="2080267"/>
            <a:ext cx="115281"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30</a:t>
            </a:r>
            <a:endParaRPr/>
          </a:p>
        </p:txBody>
      </p:sp>
      <p:sp>
        <p:nvSpPr>
          <p:cNvPr id="125" name="CustomShape 46"/>
          <p:cNvSpPr/>
          <p:nvPr/>
        </p:nvSpPr>
        <p:spPr>
          <a:xfrm>
            <a:off x="4480917" y="2080267"/>
            <a:ext cx="115281"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40</a:t>
            </a:r>
            <a:endParaRPr/>
          </a:p>
        </p:txBody>
      </p:sp>
      <p:sp>
        <p:nvSpPr>
          <p:cNvPr id="126" name="CustomShape 47"/>
          <p:cNvSpPr/>
          <p:nvPr/>
        </p:nvSpPr>
        <p:spPr>
          <a:xfrm>
            <a:off x="4983724" y="2080267"/>
            <a:ext cx="115281"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50</a:t>
            </a:r>
            <a:endParaRPr/>
          </a:p>
        </p:txBody>
      </p:sp>
      <p:sp>
        <p:nvSpPr>
          <p:cNvPr id="127" name="CustomShape 48"/>
          <p:cNvSpPr/>
          <p:nvPr/>
        </p:nvSpPr>
        <p:spPr>
          <a:xfrm>
            <a:off x="5486819" y="2080267"/>
            <a:ext cx="115281"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60</a:t>
            </a:r>
            <a:endParaRPr/>
          </a:p>
        </p:txBody>
      </p:sp>
      <p:sp>
        <p:nvSpPr>
          <p:cNvPr id="128" name="CustomShape 49"/>
          <p:cNvSpPr/>
          <p:nvPr/>
        </p:nvSpPr>
        <p:spPr>
          <a:xfrm>
            <a:off x="5991064" y="2080267"/>
            <a:ext cx="115281"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70</a:t>
            </a:r>
            <a:endParaRPr/>
          </a:p>
        </p:txBody>
      </p:sp>
      <p:sp>
        <p:nvSpPr>
          <p:cNvPr id="129" name="CustomShape 50"/>
          <p:cNvSpPr/>
          <p:nvPr/>
        </p:nvSpPr>
        <p:spPr>
          <a:xfrm>
            <a:off x="6494159" y="2080267"/>
            <a:ext cx="115281"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80</a:t>
            </a:r>
            <a:endParaRPr/>
          </a:p>
        </p:txBody>
      </p:sp>
      <p:sp>
        <p:nvSpPr>
          <p:cNvPr id="130" name="CustomShape 51"/>
          <p:cNvSpPr/>
          <p:nvPr/>
        </p:nvSpPr>
        <p:spPr>
          <a:xfrm>
            <a:off x="1115616" y="2442909"/>
            <a:ext cx="988941" cy="128218"/>
          </a:xfrm>
          <a:prstGeom prst="rect">
            <a:avLst/>
          </a:prstGeom>
          <a:noFill/>
          <a:ln w="9360">
            <a:noFill/>
          </a:ln>
        </p:spPr>
        <p:txBody>
          <a:bodyPr wrap="none" lIns="0" tIns="0" rIns="0" bIns="0"/>
          <a:lstStyle/>
          <a:p>
            <a:pPr>
              <a:lnSpc>
                <a:spcPct val="100000"/>
              </a:lnSpc>
            </a:pPr>
            <a:r>
              <a:rPr lang="de-DE" sz="1100" dirty="0" err="1">
                <a:solidFill>
                  <a:srgbClr val="000000"/>
                </a:solidFill>
                <a:latin typeface="Calibri"/>
              </a:rPr>
              <a:t>Zensurendurchschnitt</a:t>
            </a:r>
            <a:endParaRPr dirty="0"/>
          </a:p>
        </p:txBody>
      </p:sp>
      <p:sp>
        <p:nvSpPr>
          <p:cNvPr id="131" name="CustomShape 52"/>
          <p:cNvSpPr/>
          <p:nvPr/>
        </p:nvSpPr>
        <p:spPr>
          <a:xfrm>
            <a:off x="1619672" y="2882867"/>
            <a:ext cx="594802" cy="128218"/>
          </a:xfrm>
          <a:prstGeom prst="rect">
            <a:avLst/>
          </a:prstGeom>
          <a:noFill/>
          <a:ln w="9360">
            <a:noFill/>
          </a:ln>
        </p:spPr>
        <p:txBody>
          <a:bodyPr wrap="none" lIns="0" tIns="0" rIns="0" bIns="0"/>
          <a:lstStyle/>
          <a:p>
            <a:pPr>
              <a:lnSpc>
                <a:spcPct val="100000"/>
              </a:lnSpc>
            </a:pPr>
            <a:r>
              <a:rPr lang="de-DE" sz="1100" dirty="0">
                <a:solidFill>
                  <a:srgbClr val="000000"/>
                </a:solidFill>
                <a:latin typeface="Calibri"/>
              </a:rPr>
              <a:t>Leistungstest</a:t>
            </a:r>
            <a:endParaRPr dirty="0"/>
          </a:p>
        </p:txBody>
      </p:sp>
      <p:sp>
        <p:nvSpPr>
          <p:cNvPr id="132" name="CustomShape 53"/>
          <p:cNvSpPr/>
          <p:nvPr/>
        </p:nvSpPr>
        <p:spPr>
          <a:xfrm>
            <a:off x="1043608" y="3366573"/>
            <a:ext cx="1265212" cy="128218"/>
          </a:xfrm>
          <a:prstGeom prst="rect">
            <a:avLst/>
          </a:prstGeom>
          <a:noFill/>
          <a:ln w="9360">
            <a:noFill/>
          </a:ln>
        </p:spPr>
        <p:txBody>
          <a:bodyPr wrap="none" lIns="0" tIns="0" rIns="0" bIns="0"/>
          <a:lstStyle/>
          <a:p>
            <a:pPr>
              <a:lnSpc>
                <a:spcPct val="100000"/>
              </a:lnSpc>
            </a:pPr>
            <a:r>
              <a:rPr lang="de-DE" sz="1100" dirty="0">
                <a:solidFill>
                  <a:srgbClr val="000000"/>
                </a:solidFill>
                <a:latin typeface="Calibri"/>
              </a:rPr>
              <a:t>Unentschuldigte Fehltage </a:t>
            </a:r>
            <a:endParaRPr dirty="0"/>
          </a:p>
        </p:txBody>
      </p:sp>
      <p:sp>
        <p:nvSpPr>
          <p:cNvPr id="133" name="CustomShape 54"/>
          <p:cNvSpPr/>
          <p:nvPr/>
        </p:nvSpPr>
        <p:spPr>
          <a:xfrm>
            <a:off x="1117656" y="3512675"/>
            <a:ext cx="476646" cy="128218"/>
          </a:xfrm>
          <a:prstGeom prst="rect">
            <a:avLst/>
          </a:prstGeom>
          <a:noFill/>
          <a:ln w="9360">
            <a:noFill/>
          </a:ln>
        </p:spPr>
        <p:txBody>
          <a:bodyPr wrap="none" lIns="0" tIns="0" rIns="0" bIns="0"/>
          <a:lstStyle/>
          <a:p>
            <a:pPr>
              <a:lnSpc>
                <a:spcPct val="100000"/>
              </a:lnSpc>
            </a:pPr>
            <a:r>
              <a:rPr lang="de-DE" sz="1100" dirty="0">
                <a:solidFill>
                  <a:srgbClr val="000000"/>
                </a:solidFill>
                <a:latin typeface="Calibri"/>
              </a:rPr>
              <a:t>In der Schule</a:t>
            </a:r>
            <a:endParaRPr dirty="0"/>
          </a:p>
        </p:txBody>
      </p:sp>
      <p:sp>
        <p:nvSpPr>
          <p:cNvPr id="134" name="CustomShape 55"/>
          <p:cNvSpPr/>
          <p:nvPr/>
        </p:nvSpPr>
        <p:spPr>
          <a:xfrm>
            <a:off x="1115616" y="4027748"/>
            <a:ext cx="1074323" cy="128218"/>
          </a:xfrm>
          <a:prstGeom prst="rect">
            <a:avLst/>
          </a:prstGeom>
          <a:noFill/>
          <a:ln w="9360">
            <a:noFill/>
          </a:ln>
        </p:spPr>
        <p:txBody>
          <a:bodyPr wrap="none" lIns="0" tIns="0" rIns="0" bIns="0"/>
          <a:lstStyle/>
          <a:p>
            <a:pPr>
              <a:lnSpc>
                <a:spcPct val="100000"/>
              </a:lnSpc>
            </a:pPr>
            <a:r>
              <a:rPr lang="de-DE" sz="1100" dirty="0">
                <a:solidFill>
                  <a:srgbClr val="000000"/>
                </a:solidFill>
                <a:latin typeface="Calibri"/>
              </a:rPr>
              <a:t>Stunden Hausaufgaben </a:t>
            </a:r>
            <a:endParaRPr dirty="0"/>
          </a:p>
        </p:txBody>
      </p:sp>
      <p:sp>
        <p:nvSpPr>
          <p:cNvPr id="135" name="CustomShape 56"/>
          <p:cNvSpPr/>
          <p:nvPr/>
        </p:nvSpPr>
        <p:spPr>
          <a:xfrm>
            <a:off x="1731719" y="4523285"/>
            <a:ext cx="522931"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Stunden TV</a:t>
            </a:r>
            <a:endParaRPr/>
          </a:p>
        </p:txBody>
      </p:sp>
      <p:sp>
        <p:nvSpPr>
          <p:cNvPr id="136" name="CustomShape 57"/>
          <p:cNvSpPr/>
          <p:nvPr/>
        </p:nvSpPr>
        <p:spPr>
          <a:xfrm>
            <a:off x="1581078" y="5096138"/>
            <a:ext cx="694558" cy="256161"/>
          </a:xfrm>
          <a:prstGeom prst="rect">
            <a:avLst/>
          </a:prstGeom>
          <a:noFill/>
          <a:ln w="9360">
            <a:noFill/>
          </a:ln>
        </p:spPr>
        <p:txBody>
          <a:bodyPr wrap="none" lIns="0" tIns="0" rIns="0" bIns="0"/>
          <a:lstStyle/>
          <a:p>
            <a:pPr>
              <a:lnSpc>
                <a:spcPct val="100000"/>
              </a:lnSpc>
            </a:pPr>
            <a:r>
              <a:rPr lang="de-DE" sz="1100">
                <a:solidFill>
                  <a:srgbClr val="000000"/>
                </a:solidFill>
                <a:latin typeface="Calibri"/>
              </a:rPr>
              <a:t>Tageszeit des </a:t>
            </a:r>
            <a:endParaRPr/>
          </a:p>
          <a:p>
            <a:pPr>
              <a:lnSpc>
                <a:spcPct val="100000"/>
              </a:lnSpc>
            </a:pPr>
            <a:r>
              <a:rPr lang="de-DE" sz="1100">
                <a:solidFill>
                  <a:srgbClr val="000000"/>
                </a:solidFill>
                <a:latin typeface="Calibri"/>
              </a:rPr>
              <a:t>Beginns der HA</a:t>
            </a:r>
            <a:endParaRPr/>
          </a:p>
        </p:txBody>
      </p:sp>
      <p:sp>
        <p:nvSpPr>
          <p:cNvPr id="137" name="CustomShape 58"/>
          <p:cNvSpPr/>
          <p:nvPr/>
        </p:nvSpPr>
        <p:spPr>
          <a:xfrm>
            <a:off x="5264020" y="4952512"/>
            <a:ext cx="1143319" cy="376674"/>
          </a:xfrm>
          <a:prstGeom prst="rect">
            <a:avLst/>
          </a:prstGeom>
          <a:solidFill>
            <a:srgbClr val="FFFFFF"/>
          </a:solidFill>
          <a:ln>
            <a:solidFill>
              <a:srgbClr val="000000"/>
            </a:solidFill>
          </a:ln>
        </p:spPr>
      </p:sp>
      <p:sp>
        <p:nvSpPr>
          <p:cNvPr id="138" name="CustomShape 59"/>
          <p:cNvSpPr/>
          <p:nvPr/>
        </p:nvSpPr>
        <p:spPr>
          <a:xfrm>
            <a:off x="5364352" y="5022124"/>
            <a:ext cx="61234" cy="58606"/>
          </a:xfrm>
          <a:prstGeom prst="rect">
            <a:avLst/>
          </a:prstGeom>
          <a:solidFill>
            <a:schemeClr val="bg1">
              <a:lumMod val="50000"/>
            </a:schemeClr>
          </a:solidFill>
          <a:ln w="9360">
            <a:noFill/>
          </a:ln>
        </p:spPr>
      </p:sp>
      <p:sp>
        <p:nvSpPr>
          <p:cNvPr id="139" name="CustomShape 60"/>
          <p:cNvSpPr/>
          <p:nvPr/>
        </p:nvSpPr>
        <p:spPr>
          <a:xfrm>
            <a:off x="5470720" y="4995985"/>
            <a:ext cx="104356"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IQ</a:t>
            </a:r>
            <a:endParaRPr/>
          </a:p>
        </p:txBody>
      </p:sp>
      <p:sp>
        <p:nvSpPr>
          <p:cNvPr id="140" name="CustomShape 61"/>
          <p:cNvSpPr/>
          <p:nvPr/>
        </p:nvSpPr>
        <p:spPr>
          <a:xfrm>
            <a:off x="5364352" y="5210599"/>
            <a:ext cx="61234" cy="57505"/>
          </a:xfrm>
          <a:prstGeom prst="rect">
            <a:avLst/>
          </a:prstGeom>
          <a:solidFill>
            <a:schemeClr val="accent1">
              <a:lumMod val="75000"/>
            </a:schemeClr>
          </a:solidFill>
          <a:ln w="9360">
            <a:noFill/>
          </a:ln>
        </p:spPr>
      </p:sp>
      <p:sp>
        <p:nvSpPr>
          <p:cNvPr id="141" name="CustomShape 62"/>
          <p:cNvSpPr/>
          <p:nvPr/>
        </p:nvSpPr>
        <p:spPr>
          <a:xfrm>
            <a:off x="5462096" y="5183359"/>
            <a:ext cx="735956"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Selbstregulation</a:t>
            </a:r>
            <a:endParaRPr/>
          </a:p>
        </p:txBody>
      </p:sp>
      <p:sp>
        <p:nvSpPr>
          <p:cNvPr id="142" name="CustomShape 63"/>
          <p:cNvSpPr/>
          <p:nvPr/>
        </p:nvSpPr>
        <p:spPr>
          <a:xfrm>
            <a:off x="1003238" y="1998549"/>
            <a:ext cx="5907196" cy="3491598"/>
          </a:xfrm>
          <a:prstGeom prst="rect">
            <a:avLst/>
          </a:prstGeom>
          <a:noFill/>
          <a:ln>
            <a:solidFill>
              <a:srgbClr val="000000"/>
            </a:solidFill>
          </a:ln>
        </p:spPr>
      </p:sp>
      <p:sp>
        <p:nvSpPr>
          <p:cNvPr id="143" name="CustomShape 64"/>
          <p:cNvSpPr/>
          <p:nvPr/>
        </p:nvSpPr>
        <p:spPr>
          <a:xfrm>
            <a:off x="4193722" y="2355963"/>
            <a:ext cx="405063"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r=.32***</a:t>
            </a:r>
            <a:endParaRPr/>
          </a:p>
        </p:txBody>
      </p:sp>
      <p:sp>
        <p:nvSpPr>
          <p:cNvPr id="144" name="CustomShape 65"/>
          <p:cNvSpPr/>
          <p:nvPr/>
        </p:nvSpPr>
        <p:spPr>
          <a:xfrm>
            <a:off x="5897345" y="2507293"/>
            <a:ext cx="405063"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r=.67***</a:t>
            </a:r>
            <a:endParaRPr/>
          </a:p>
        </p:txBody>
      </p:sp>
      <p:sp>
        <p:nvSpPr>
          <p:cNvPr id="145" name="CustomShape 66"/>
          <p:cNvSpPr/>
          <p:nvPr/>
        </p:nvSpPr>
        <p:spPr>
          <a:xfrm>
            <a:off x="4345225" y="2800323"/>
            <a:ext cx="405063"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r=.36***</a:t>
            </a:r>
            <a:endParaRPr/>
          </a:p>
        </p:txBody>
      </p:sp>
      <p:sp>
        <p:nvSpPr>
          <p:cNvPr id="146" name="CustomShape 67"/>
          <p:cNvSpPr/>
          <p:nvPr/>
        </p:nvSpPr>
        <p:spPr>
          <a:xfrm>
            <a:off x="4711478" y="2949452"/>
            <a:ext cx="405063"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r=.43***</a:t>
            </a:r>
            <a:endParaRPr/>
          </a:p>
        </p:txBody>
      </p:sp>
      <p:sp>
        <p:nvSpPr>
          <p:cNvPr id="147" name="CustomShape 68"/>
          <p:cNvSpPr/>
          <p:nvPr/>
        </p:nvSpPr>
        <p:spPr>
          <a:xfrm>
            <a:off x="2990606" y="3312070"/>
            <a:ext cx="272246" cy="128218"/>
          </a:xfrm>
          <a:prstGeom prst="rect">
            <a:avLst/>
          </a:prstGeom>
          <a:noFill/>
          <a:ln w="9360">
            <a:noFill/>
          </a:ln>
        </p:spPr>
        <p:txBody>
          <a:bodyPr wrap="none" lIns="0" tIns="0" rIns="0" bIns="0"/>
          <a:lstStyle/>
          <a:p>
            <a:pPr>
              <a:lnSpc>
                <a:spcPct val="100000"/>
              </a:lnSpc>
            </a:pPr>
            <a:r>
              <a:rPr lang="de-DE" sz="1100" dirty="0">
                <a:solidFill>
                  <a:srgbClr val="000000"/>
                </a:solidFill>
                <a:latin typeface="Calibri"/>
              </a:rPr>
              <a:t>r=-.07</a:t>
            </a:r>
            <a:endParaRPr dirty="0"/>
          </a:p>
        </p:txBody>
      </p:sp>
      <p:sp>
        <p:nvSpPr>
          <p:cNvPr id="148" name="CustomShape 69"/>
          <p:cNvSpPr/>
          <p:nvPr/>
        </p:nvSpPr>
        <p:spPr>
          <a:xfrm>
            <a:off x="3909976" y="3512675"/>
            <a:ext cx="384364"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r=-.26**</a:t>
            </a:r>
            <a:endParaRPr/>
          </a:p>
        </p:txBody>
      </p:sp>
      <p:sp>
        <p:nvSpPr>
          <p:cNvPr id="149" name="CustomShape 70"/>
          <p:cNvSpPr/>
          <p:nvPr/>
        </p:nvSpPr>
        <p:spPr>
          <a:xfrm>
            <a:off x="4345225" y="4082227"/>
            <a:ext cx="405063"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r=.35***</a:t>
            </a:r>
            <a:endParaRPr/>
          </a:p>
        </p:txBody>
      </p:sp>
      <p:sp>
        <p:nvSpPr>
          <p:cNvPr id="150" name="CustomShape 71"/>
          <p:cNvSpPr/>
          <p:nvPr/>
        </p:nvSpPr>
        <p:spPr>
          <a:xfrm>
            <a:off x="3078289" y="3862422"/>
            <a:ext cx="272246" cy="128218"/>
          </a:xfrm>
          <a:prstGeom prst="rect">
            <a:avLst/>
          </a:prstGeom>
          <a:noFill/>
          <a:ln w="9360">
            <a:noFill/>
          </a:ln>
        </p:spPr>
        <p:txBody>
          <a:bodyPr wrap="none" lIns="0" tIns="0" rIns="0" bIns="0"/>
          <a:lstStyle/>
          <a:p>
            <a:pPr>
              <a:lnSpc>
                <a:spcPct val="100000"/>
              </a:lnSpc>
            </a:pPr>
            <a:r>
              <a:rPr lang="de-DE" sz="1100" dirty="0">
                <a:solidFill>
                  <a:srgbClr val="000000"/>
                </a:solidFill>
                <a:latin typeface="Calibri"/>
              </a:rPr>
              <a:t>r=-.09</a:t>
            </a:r>
            <a:endParaRPr dirty="0"/>
          </a:p>
        </p:txBody>
      </p:sp>
      <p:sp>
        <p:nvSpPr>
          <p:cNvPr id="151" name="CustomShape 72"/>
          <p:cNvSpPr/>
          <p:nvPr/>
        </p:nvSpPr>
        <p:spPr>
          <a:xfrm>
            <a:off x="2902924" y="4448170"/>
            <a:ext cx="272246"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r=-.06</a:t>
            </a:r>
            <a:endParaRPr/>
          </a:p>
        </p:txBody>
      </p:sp>
      <p:sp>
        <p:nvSpPr>
          <p:cNvPr id="152" name="CustomShape 73"/>
          <p:cNvSpPr/>
          <p:nvPr/>
        </p:nvSpPr>
        <p:spPr>
          <a:xfrm>
            <a:off x="4281117" y="4613808"/>
            <a:ext cx="438986"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r=-.33***</a:t>
            </a:r>
            <a:endParaRPr/>
          </a:p>
        </p:txBody>
      </p:sp>
      <p:sp>
        <p:nvSpPr>
          <p:cNvPr id="153" name="CustomShape 74"/>
          <p:cNvSpPr/>
          <p:nvPr/>
        </p:nvSpPr>
        <p:spPr>
          <a:xfrm>
            <a:off x="3909976" y="5210599"/>
            <a:ext cx="384364"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r=-.26**</a:t>
            </a:r>
            <a:endParaRPr/>
          </a:p>
        </p:txBody>
      </p:sp>
      <p:sp>
        <p:nvSpPr>
          <p:cNvPr id="154" name="CustomShape 75"/>
          <p:cNvSpPr/>
          <p:nvPr/>
        </p:nvSpPr>
        <p:spPr>
          <a:xfrm>
            <a:off x="3484214" y="5061470"/>
            <a:ext cx="294095" cy="128218"/>
          </a:xfrm>
          <a:prstGeom prst="rect">
            <a:avLst/>
          </a:prstGeom>
          <a:noFill/>
          <a:ln w="9360">
            <a:noFill/>
          </a:ln>
        </p:spPr>
        <p:txBody>
          <a:bodyPr wrap="none" lIns="0" tIns="0" rIns="0" bIns="0"/>
          <a:lstStyle/>
          <a:p>
            <a:pPr>
              <a:lnSpc>
                <a:spcPct val="100000"/>
              </a:lnSpc>
            </a:pPr>
            <a:r>
              <a:rPr lang="de-DE" sz="1100">
                <a:solidFill>
                  <a:srgbClr val="000000"/>
                </a:solidFill>
                <a:latin typeface="Calibri"/>
              </a:rPr>
              <a:t>r=.18*</a:t>
            </a:r>
            <a:endParaRPr/>
          </a:p>
        </p:txBody>
      </p:sp>
      <p:sp>
        <p:nvSpPr>
          <p:cNvPr id="155" name="CustomShape 76"/>
          <p:cNvSpPr/>
          <p:nvPr/>
        </p:nvSpPr>
        <p:spPr>
          <a:xfrm>
            <a:off x="2697086" y="5675045"/>
            <a:ext cx="970829" cy="248456"/>
          </a:xfrm>
          <a:prstGeom prst="rect">
            <a:avLst/>
          </a:prstGeom>
          <a:solidFill>
            <a:srgbClr val="FFFFFF"/>
          </a:solidFill>
          <a:ln w="9360">
            <a:noFill/>
          </a:ln>
        </p:spPr>
      </p:sp>
    </p:spTree>
    <p:extLst>
      <p:ext uri="{BB962C8B-B14F-4D97-AF65-F5344CB8AC3E}">
        <p14:creationId xmlns:p14="http://schemas.microsoft.com/office/powerpoint/2010/main" val="215885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pic>
        <p:nvPicPr>
          <p:cNvPr id="2" name="Grafik 1">
            <a:extLst>
              <a:ext uri="{FF2B5EF4-FFF2-40B4-BE49-F238E27FC236}">
                <a16:creationId xmlns:a16="http://schemas.microsoft.com/office/drawing/2014/main" id="{B95EE2DC-D3EC-47CC-8F2C-A2B68445C3DB}"/>
              </a:ext>
            </a:extLst>
          </p:cNvPr>
          <p:cNvPicPr>
            <a:picLocks noChangeAspect="1"/>
          </p:cNvPicPr>
          <p:nvPr/>
        </p:nvPicPr>
        <p:blipFill>
          <a:blip r:embed="rId3"/>
          <a:stretch>
            <a:fillRect/>
          </a:stretch>
        </p:blipFill>
        <p:spPr>
          <a:xfrm>
            <a:off x="507109" y="862968"/>
            <a:ext cx="8129782" cy="5132063"/>
          </a:xfrm>
          <a:prstGeom prst="rect">
            <a:avLst/>
          </a:prstGeom>
        </p:spPr>
      </p:pic>
    </p:spTree>
    <p:extLst>
      <p:ext uri="{BB962C8B-B14F-4D97-AF65-F5344CB8AC3E}">
        <p14:creationId xmlns:p14="http://schemas.microsoft.com/office/powerpoint/2010/main" val="239351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pic>
        <p:nvPicPr>
          <p:cNvPr id="1026" name="Picture 2" descr="http://ecx.images-amazon.com/images/I/41kDKX1mzqL._SX319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204863"/>
            <a:ext cx="2354294" cy="365979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endParaRPr lang="de-DE"/>
          </a:p>
        </p:txBody>
      </p:sp>
      <p:sp>
        <p:nvSpPr>
          <p:cNvPr id="3" name="AutoShape 2" descr="Photo"/>
          <p:cNvSpPr>
            <a:spLocks noChangeAspect="1" noChangeArrowheads="1"/>
          </p:cNvSpPr>
          <p:nvPr/>
        </p:nvSpPr>
        <p:spPr bwMode="auto">
          <a:xfrm>
            <a:off x="155575" y="-1096963"/>
            <a:ext cx="1524000"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052" name="Picture 4" descr="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223119"/>
            <a:ext cx="1524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p:cNvSpPr txBox="1">
            <a:spLocks/>
          </p:cNvSpPr>
          <p:nvPr/>
        </p:nvSpPr>
        <p:spPr>
          <a:xfrm>
            <a:off x="827584" y="548680"/>
            <a:ext cx="8229600" cy="229026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de-DE" sz="2800" dirty="0">
                <a:solidFill>
                  <a:schemeClr val="tx2"/>
                </a:solidFill>
                <a:latin typeface="Myriad Pro Light" pitchFamily="34" charset="0"/>
              </a:rPr>
              <a:t>Prof. Carol S. </a:t>
            </a:r>
            <a:r>
              <a:rPr lang="de-DE" sz="2800" dirty="0" err="1">
                <a:solidFill>
                  <a:schemeClr val="tx2"/>
                </a:solidFill>
                <a:latin typeface="Myriad Pro Light" pitchFamily="34" charset="0"/>
              </a:rPr>
              <a:t>Dweck</a:t>
            </a:r>
            <a:endParaRPr lang="de-DE" sz="2800" dirty="0">
              <a:solidFill>
                <a:schemeClr val="tx2"/>
              </a:solidFill>
              <a:latin typeface="Myriad Pro Light" pitchFamily="34" charset="0"/>
            </a:endParaRPr>
          </a:p>
          <a:p>
            <a:pPr algn="l">
              <a:lnSpc>
                <a:spcPct val="80000"/>
              </a:lnSpc>
            </a:pPr>
            <a:r>
              <a:rPr lang="de-DE" sz="2800" dirty="0">
                <a:solidFill>
                  <a:schemeClr val="tx2"/>
                </a:solidFill>
                <a:latin typeface="Myriad Pro Light" pitchFamily="34" charset="0"/>
                <a:cs typeface="Myriad Pro Light"/>
              </a:rPr>
              <a:t>Stanford University, Department </a:t>
            </a:r>
            <a:r>
              <a:rPr lang="de-DE" sz="2800" dirty="0" err="1">
                <a:solidFill>
                  <a:schemeClr val="tx2"/>
                </a:solidFill>
                <a:latin typeface="Myriad Pro Light" pitchFamily="34" charset="0"/>
                <a:cs typeface="Myriad Pro Light"/>
              </a:rPr>
              <a:t>of</a:t>
            </a:r>
            <a:r>
              <a:rPr lang="de-DE" sz="2800" dirty="0">
                <a:solidFill>
                  <a:schemeClr val="tx2"/>
                </a:solidFill>
                <a:latin typeface="Myriad Pro Light" pitchFamily="34" charset="0"/>
                <a:cs typeface="Myriad Pro Light"/>
              </a:rPr>
              <a:t> </a:t>
            </a:r>
            <a:r>
              <a:rPr lang="de-DE" sz="2800" dirty="0" err="1">
                <a:solidFill>
                  <a:schemeClr val="tx2"/>
                </a:solidFill>
                <a:latin typeface="Myriad Pro Light" pitchFamily="34" charset="0"/>
                <a:cs typeface="Myriad Pro Light"/>
              </a:rPr>
              <a:t>Psychology</a:t>
            </a:r>
            <a:r>
              <a:rPr lang="de-DE" sz="2800" dirty="0">
                <a:solidFill>
                  <a:schemeClr val="tx2"/>
                </a:solidFill>
                <a:latin typeface="Myriad Pro Light" pitchFamily="34" charset="0"/>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spTree>
    <p:extLst>
      <p:ext uri="{BB962C8B-B14F-4D97-AF65-F5344CB8AC3E}">
        <p14:creationId xmlns:p14="http://schemas.microsoft.com/office/powerpoint/2010/main" val="4226222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endParaRPr lang="de-DE" sz="3600" dirty="0">
              <a:solidFill>
                <a:schemeClr val="tx2">
                  <a:lumMod val="75000"/>
                </a:schemeClr>
              </a:solidFill>
              <a:latin typeface="Myriad Pro Light"/>
              <a:cs typeface="Myriad Pro Ligh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7" name="Rechteck 6"/>
          <p:cNvSpPr/>
          <p:nvPr/>
        </p:nvSpPr>
        <p:spPr>
          <a:xfrm>
            <a:off x="935596" y="906973"/>
            <a:ext cx="5488817" cy="2246769"/>
          </a:xfrm>
          <a:prstGeom prst="rect">
            <a:avLst/>
          </a:prstGeom>
        </p:spPr>
        <p:txBody>
          <a:bodyPr wrap="square">
            <a:spAutoFit/>
          </a:bodyPr>
          <a:lstStyle/>
          <a:p>
            <a:pPr lvl="0"/>
            <a:r>
              <a:rPr lang="de-DE" sz="3000" dirty="0">
                <a:solidFill>
                  <a:schemeClr val="accent1">
                    <a:lumMod val="50000"/>
                  </a:schemeClr>
                </a:solidFill>
                <a:latin typeface="Myriad Pro Light" pitchFamily="34" charset="0"/>
              </a:rPr>
              <a:t>Walter </a:t>
            </a:r>
            <a:r>
              <a:rPr lang="de-DE" sz="3000" dirty="0" err="1">
                <a:solidFill>
                  <a:schemeClr val="accent1">
                    <a:lumMod val="50000"/>
                  </a:schemeClr>
                </a:solidFill>
                <a:latin typeface="Myriad Pro Light" pitchFamily="34" charset="0"/>
              </a:rPr>
              <a:t>Mischel</a:t>
            </a:r>
            <a:endParaRPr lang="de-DE" sz="3000" dirty="0">
              <a:solidFill>
                <a:schemeClr val="accent1">
                  <a:lumMod val="50000"/>
                </a:schemeClr>
              </a:solidFill>
              <a:latin typeface="Myriad Pro Light" pitchFamily="34" charset="0"/>
            </a:endParaRPr>
          </a:p>
          <a:p>
            <a:pPr lvl="0"/>
            <a:r>
              <a:rPr lang="de-DE" sz="3000" dirty="0">
                <a:solidFill>
                  <a:schemeClr val="accent1">
                    <a:lumMod val="50000"/>
                  </a:schemeClr>
                </a:solidFill>
                <a:latin typeface="Myriad Pro Light" pitchFamily="34" charset="0"/>
              </a:rPr>
              <a:t>„Selbstkontrolle kann man lernen“</a:t>
            </a:r>
          </a:p>
          <a:p>
            <a:pPr lvl="0"/>
            <a:endParaRPr lang="de-DE" sz="4000" dirty="0">
              <a:solidFill>
                <a:schemeClr val="accent1">
                  <a:lumMod val="50000"/>
                </a:schemeClr>
              </a:solidFill>
              <a:latin typeface="Myriad Pro Light" pitchFamily="34" charset="0"/>
            </a:endParaRPr>
          </a:p>
          <a:p>
            <a:pPr lvl="0"/>
            <a:endParaRPr lang="de-DE" sz="4000" dirty="0">
              <a:solidFill>
                <a:schemeClr val="accent1">
                  <a:lumMod val="50000"/>
                </a:schemeClr>
              </a:solidFill>
              <a:latin typeface="Myriad Pro Light"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4413" y="908720"/>
            <a:ext cx="1896332" cy="198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935596" y="3153742"/>
            <a:ext cx="7236804" cy="2308324"/>
          </a:xfrm>
          <a:prstGeom prst="rect">
            <a:avLst/>
          </a:prstGeom>
          <a:noFill/>
        </p:spPr>
        <p:txBody>
          <a:bodyPr wrap="square" rtlCol="0">
            <a:spAutoFit/>
          </a:bodyPr>
          <a:lstStyle/>
          <a:p>
            <a:r>
              <a:rPr lang="de-DE" dirty="0">
                <a:solidFill>
                  <a:schemeClr val="accent1">
                    <a:lumMod val="50000"/>
                  </a:schemeClr>
                </a:solidFill>
                <a:latin typeface="Myriad Pro Light" pitchFamily="34" charset="0"/>
              </a:rPr>
              <a:t>„Kinder, die sich selbst gut kontrollieren können, sind meist auch aufmerksamer, wenn im Kindergarten oder in der Schule etwas erklärt wird. Sie können sich besser konzentrieren, besser lernen. Und der Erfolg, den diese Kinder schon früh haben, macht sie selbstbewusst. Nehmen wir unseren Test: Viele Kinder, die es geschafft hatten zu warten, aßen den </a:t>
            </a:r>
            <a:r>
              <a:rPr lang="de-DE" dirty="0" err="1">
                <a:solidFill>
                  <a:schemeClr val="accent1">
                    <a:lumMod val="50000"/>
                  </a:schemeClr>
                </a:solidFill>
                <a:latin typeface="Myriad Pro Light" pitchFamily="34" charset="0"/>
              </a:rPr>
              <a:t>Marshmallow</a:t>
            </a:r>
            <a:r>
              <a:rPr lang="de-DE" dirty="0">
                <a:solidFill>
                  <a:schemeClr val="accent1">
                    <a:lumMod val="50000"/>
                  </a:schemeClr>
                </a:solidFill>
                <a:latin typeface="Myriad Pro Light" pitchFamily="34" charset="0"/>
              </a:rPr>
              <a:t> oder Keks gar nicht, sondern nahmen sie mit nach Hause, um sie ihren Eltern zu zeigen. Sie waren richtig stolz auf sich. Die Kinder merkten: Sie konnten Dinge erreichen, die sich vornahmen.“</a:t>
            </a:r>
          </a:p>
        </p:txBody>
      </p:sp>
    </p:spTree>
    <p:extLst>
      <p:ext uri="{BB962C8B-B14F-4D97-AF65-F5344CB8AC3E}">
        <p14:creationId xmlns:p14="http://schemas.microsoft.com/office/powerpoint/2010/main" val="181834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2" name="Titel 1"/>
          <p:cNvSpPr>
            <a:spLocks noGrp="1"/>
          </p:cNvSpPr>
          <p:nvPr>
            <p:ph type="title"/>
          </p:nvPr>
        </p:nvSpPr>
        <p:spPr>
          <a:xfrm>
            <a:off x="827584" y="188640"/>
            <a:ext cx="8229600" cy="2290266"/>
          </a:xfrm>
          <a:noFill/>
        </p:spPr>
        <p:txBody>
          <a:bodyPr>
            <a:noAutofit/>
          </a:bodyPr>
          <a:lstStyle/>
          <a:p>
            <a:pPr algn="l">
              <a:lnSpc>
                <a:spcPct val="100000"/>
              </a:lnSpc>
            </a:pPr>
            <a:r>
              <a:rPr lang="de-DE" sz="2000" dirty="0">
                <a:solidFill>
                  <a:schemeClr val="tx2">
                    <a:lumMod val="50000"/>
                  </a:schemeClr>
                </a:solidFill>
                <a:latin typeface="Myriad Pro Light" pitchFamily="34" charset="0"/>
              </a:rPr>
              <a:t>„Kinder verhalten sich gut, wenn sie können!"</a:t>
            </a:r>
          </a:p>
        </p:txBody>
      </p:sp>
      <p:pic>
        <p:nvPicPr>
          <p:cNvPr id="11" name="Picture 11"/>
          <p:cNvPicPr>
            <a:picLocks noChangeAspect="1"/>
          </p:cNvPicPr>
          <p:nvPr/>
        </p:nvPicPr>
        <p:blipFill>
          <a:blip r:embed="rId3"/>
          <a:stretch>
            <a:fillRect/>
          </a:stretch>
        </p:blipFill>
        <p:spPr>
          <a:xfrm>
            <a:off x="2699792" y="2018506"/>
            <a:ext cx="3714750" cy="3714750"/>
          </a:xfrm>
          <a:prstGeom prst="rect">
            <a:avLst/>
          </a:prstGeom>
          <a:ln w="9360">
            <a:noFill/>
          </a:ln>
        </p:spPr>
      </p:pic>
    </p:spTree>
    <p:extLst>
      <p:ext uri="{BB962C8B-B14F-4D97-AF65-F5344CB8AC3E}">
        <p14:creationId xmlns:p14="http://schemas.microsoft.com/office/powerpoint/2010/main" val="2296588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tx2">
              <a:lumMod val="40000"/>
              <a:lumOff val="60000"/>
            </a:schemeClr>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5" name="Titel 1"/>
          <p:cNvSpPr txBox="1">
            <a:spLocks/>
          </p:cNvSpPr>
          <p:nvPr/>
        </p:nvSpPr>
        <p:spPr>
          <a:xfrm>
            <a:off x="878904" y="1268760"/>
            <a:ext cx="8229600" cy="229026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0AB00"/>
              </a:buClr>
              <a:buSzPct val="80000"/>
            </a:pPr>
            <a:r>
              <a:rPr lang="de-DE" sz="2400" dirty="0" err="1">
                <a:solidFill>
                  <a:schemeClr val="bg1"/>
                </a:solidFill>
                <a:latin typeface="Myriad Pro Light"/>
                <a:cs typeface="Myriad Pro Light"/>
              </a:rPr>
              <a:t>sabine.kubesch@bildungplus.org</a:t>
            </a:r>
            <a:endParaRPr lang="de-DE" sz="2400" dirty="0">
              <a:solidFill>
                <a:schemeClr val="bg1"/>
              </a:solidFill>
              <a:latin typeface="Myriad Pro Light"/>
              <a:cs typeface="Myriad Pro Light"/>
            </a:endParaRPr>
          </a:p>
          <a:p>
            <a:pPr algn="l">
              <a:buClr>
                <a:srgbClr val="F0AB00"/>
              </a:buClr>
              <a:buSzPct val="80000"/>
            </a:pPr>
            <a:endParaRPr lang="de-DE" sz="2400" dirty="0">
              <a:solidFill>
                <a:schemeClr val="bg1"/>
              </a:solidFill>
              <a:latin typeface="Myriad Pro Light"/>
              <a:cs typeface="Myriad Pro Light"/>
            </a:endParaRPr>
          </a:p>
          <a:p>
            <a:pPr algn="l">
              <a:buClr>
                <a:srgbClr val="F0AB00"/>
              </a:buClr>
              <a:buSzPct val="80000"/>
            </a:pPr>
            <a:r>
              <a:rPr lang="de-DE" sz="2400" dirty="0">
                <a:solidFill>
                  <a:schemeClr val="bg1"/>
                </a:solidFill>
                <a:latin typeface="Myriad Pro Light"/>
                <a:cs typeface="Myriad Pro Light"/>
              </a:rPr>
              <a:t>bildungplus.org</a:t>
            </a:r>
          </a:p>
          <a:p>
            <a:pPr algn="l">
              <a:buClr>
                <a:srgbClr val="F0AB00"/>
              </a:buClr>
              <a:buSzPct val="80000"/>
            </a:pPr>
            <a:r>
              <a:rPr lang="de-DE" sz="2400" dirty="0">
                <a:solidFill>
                  <a:schemeClr val="bg1"/>
                </a:solidFill>
                <a:latin typeface="Myriad Pro Light"/>
                <a:ea typeface="Arial Unicode MS"/>
                <a:cs typeface="Myriad Pro Light"/>
              </a:rPr>
              <a:t>verlag-bildungplus.org</a:t>
            </a:r>
          </a:p>
          <a:p>
            <a:pPr algn="l">
              <a:buClr>
                <a:srgbClr val="F0AB00"/>
              </a:buClr>
              <a:buSzPct val="80000"/>
            </a:pPr>
            <a:r>
              <a:rPr lang="de-DE" sz="2400" dirty="0">
                <a:solidFill>
                  <a:schemeClr val="bg1"/>
                </a:solidFill>
                <a:latin typeface="Myriad Pro Light"/>
                <a:ea typeface="Arial Unicode MS"/>
                <a:cs typeface="Myriad Pro Light"/>
              </a:rPr>
              <a:t>exf-sport.com</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Tree>
    <p:extLst>
      <p:ext uri="{BB962C8B-B14F-4D97-AF65-F5344CB8AC3E}">
        <p14:creationId xmlns:p14="http://schemas.microsoft.com/office/powerpoint/2010/main" val="215472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3" name="Rechteck 2"/>
          <p:cNvSpPr>
            <a:spLocks noChangeAspect="1"/>
          </p:cNvSpPr>
          <p:nvPr/>
        </p:nvSpPr>
        <p:spPr>
          <a:xfrm>
            <a:off x="323528" y="620688"/>
            <a:ext cx="8455180" cy="5785123"/>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33" name="CustomShape 1"/>
          <p:cNvSpPr/>
          <p:nvPr/>
        </p:nvSpPr>
        <p:spPr>
          <a:xfrm>
            <a:off x="467640" y="836712"/>
            <a:ext cx="8136808" cy="2284560"/>
          </a:xfrm>
          <a:prstGeom prst="rect">
            <a:avLst/>
          </a:prstGeom>
          <a:noFill/>
          <a:ln>
            <a:noFill/>
          </a:ln>
        </p:spPr>
        <p:txBody>
          <a:bodyPr lIns="90000" tIns="45000" rIns="90000" bIns="45000"/>
          <a:lstStyle/>
          <a:p>
            <a:pPr algn="just">
              <a:spcAft>
                <a:spcPts val="600"/>
              </a:spcAft>
            </a:pPr>
            <a:endParaRPr dirty="0">
              <a:solidFill>
                <a:schemeClr val="tx2">
                  <a:lumMod val="50000"/>
                </a:schemeClr>
              </a:solidFill>
              <a:latin typeface="Myriad Pro Light"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40" y="840549"/>
            <a:ext cx="4132326" cy="5356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Sabine\Sabine\Herausgeberband Hogrefe\9783456856247_COP_Kubes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157111"/>
            <a:ext cx="3456384" cy="501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2924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3" name="Rechteck 2"/>
          <p:cNvSpPr>
            <a:spLocks noChangeAspect="1"/>
          </p:cNvSpPr>
          <p:nvPr/>
        </p:nvSpPr>
        <p:spPr>
          <a:xfrm>
            <a:off x="323528" y="620688"/>
            <a:ext cx="8455180" cy="5785123"/>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33" name="CustomShape 1"/>
          <p:cNvSpPr/>
          <p:nvPr/>
        </p:nvSpPr>
        <p:spPr>
          <a:xfrm>
            <a:off x="683568" y="1268760"/>
            <a:ext cx="7704856" cy="2284560"/>
          </a:xfrm>
          <a:prstGeom prst="rect">
            <a:avLst/>
          </a:prstGeom>
          <a:noFill/>
          <a:ln>
            <a:noFill/>
          </a:ln>
        </p:spPr>
        <p:txBody>
          <a:bodyPr lIns="90000" tIns="45000" rIns="90000" bIns="45000"/>
          <a:lstStyle/>
          <a:p>
            <a:r>
              <a:rPr lang="de-DE" b="1" dirty="0">
                <a:solidFill>
                  <a:schemeClr val="tx2"/>
                </a:solidFill>
                <a:latin typeface="Myriad Pro Light" pitchFamily="34" charset="0"/>
              </a:rPr>
              <a:t>Exekutive Funktionen und Selbstregulation sind Fähigkeiten</a:t>
            </a:r>
            <a:r>
              <a:rPr lang="de-DE" dirty="0">
                <a:solidFill>
                  <a:schemeClr val="tx2"/>
                </a:solidFill>
                <a:latin typeface="Myriad Pro Light" pitchFamily="34" charset="0"/>
              </a:rPr>
              <a:t>, die das Lernen und die kindliche Entwicklung entscheidend unterstützen. Genauso wie auf einem belebten Flughafen die vielen ankommenden und abgehenden Flugzeuge auf verschiedenen Rollfeldern von einem Flugsicherungssystem geleitet werden, so können wir mithilfe von exekutiven Funktionen Informationen im Gehirn speichern und damit arbeiten, unsere Aufmerksamkeit fokussieren, Ablenkungen filtern und geistig  umschalten . Diese Fähigkeiten werden drei basalen Bereichen zugeordnet:</a:t>
            </a:r>
          </a:p>
          <a:p>
            <a:endParaRPr lang="de-DE" dirty="0">
              <a:solidFill>
                <a:schemeClr val="tx2"/>
              </a:solidFill>
              <a:latin typeface="Myriad Pro Light" pitchFamily="34" charset="0"/>
            </a:endParaRPr>
          </a:p>
          <a:p>
            <a:r>
              <a:rPr lang="de-DE" dirty="0">
                <a:solidFill>
                  <a:schemeClr val="tx2"/>
                </a:solidFill>
                <a:latin typeface="Myriad Pro Light" pitchFamily="34" charset="0"/>
              </a:rPr>
              <a:t>Arbeitsgedächtnis</a:t>
            </a:r>
          </a:p>
          <a:p>
            <a:r>
              <a:rPr lang="de-DE" dirty="0">
                <a:solidFill>
                  <a:schemeClr val="tx2"/>
                </a:solidFill>
                <a:latin typeface="Myriad Pro Light" pitchFamily="34" charset="0"/>
              </a:rPr>
              <a:t>Inhibition</a:t>
            </a:r>
          </a:p>
          <a:p>
            <a:r>
              <a:rPr lang="de-DE" dirty="0">
                <a:solidFill>
                  <a:schemeClr val="tx2"/>
                </a:solidFill>
                <a:latin typeface="Myriad Pro Light" pitchFamily="34" charset="0"/>
              </a:rPr>
              <a:t>Kognitive Flexibilität</a:t>
            </a:r>
          </a:p>
          <a:p>
            <a:r>
              <a:rPr lang="de-DE" dirty="0">
                <a:solidFill>
                  <a:schemeClr val="tx2"/>
                </a:solidFill>
                <a:latin typeface="Myriad Pro Light" pitchFamily="34" charset="0"/>
              </a:rPr>
              <a:t> </a:t>
            </a:r>
          </a:p>
          <a:p>
            <a:r>
              <a:rPr lang="de-DE" dirty="0">
                <a:latin typeface="Myriad Pro Light" pitchFamily="34" charset="0"/>
              </a:rPr>
              <a:t> </a:t>
            </a:r>
            <a:endParaRPr dirty="0">
              <a:solidFill>
                <a:schemeClr val="tx2">
                  <a:lumMod val="50000"/>
                </a:schemeClr>
              </a:solidFill>
              <a:latin typeface="Myriad Pro Light" pitchFamily="34" charset="0"/>
            </a:endParaRPr>
          </a:p>
        </p:txBody>
      </p:sp>
    </p:spTree>
    <p:extLst>
      <p:ext uri="{BB962C8B-B14F-4D97-AF65-F5344CB8AC3E}">
        <p14:creationId xmlns:p14="http://schemas.microsoft.com/office/powerpoint/2010/main" val="24525259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2" name="Titel 1"/>
          <p:cNvSpPr>
            <a:spLocks noGrp="1"/>
          </p:cNvSpPr>
          <p:nvPr>
            <p:ph type="title"/>
          </p:nvPr>
        </p:nvSpPr>
        <p:spPr>
          <a:xfrm>
            <a:off x="827584" y="188640"/>
            <a:ext cx="8229600" cy="2290266"/>
          </a:xfrm>
          <a:noFill/>
        </p:spPr>
        <p:txBody>
          <a:bodyPr>
            <a:noAutofit/>
          </a:bodyPr>
          <a:lstStyle/>
          <a:p>
            <a:pPr algn="l">
              <a:lnSpc>
                <a:spcPct val="100000"/>
              </a:lnSpc>
            </a:pPr>
            <a:r>
              <a:rPr lang="de-DE" sz="2000" dirty="0">
                <a:solidFill>
                  <a:schemeClr val="tx2">
                    <a:lumMod val="75000"/>
                  </a:schemeClr>
                </a:solidFill>
                <a:latin typeface="Myriad Pro Light" pitchFamily="34" charset="0"/>
              </a:rPr>
              <a:t>BRIEF</a:t>
            </a:r>
            <a:br>
              <a:rPr lang="de-DE" sz="2000" dirty="0">
                <a:solidFill>
                  <a:schemeClr val="tx2">
                    <a:lumMod val="75000"/>
                  </a:schemeClr>
                </a:solidFill>
                <a:latin typeface="Myriad Pro Light" pitchFamily="34" charset="0"/>
              </a:rPr>
            </a:br>
            <a:r>
              <a:rPr lang="de-DE" sz="2000" dirty="0">
                <a:solidFill>
                  <a:schemeClr val="tx2">
                    <a:lumMod val="75000"/>
                  </a:schemeClr>
                </a:solidFill>
                <a:latin typeface="Myriad Pro Light" pitchFamily="34" charset="0"/>
              </a:rPr>
              <a:t>Verhaltensinventar zur Beurteilung exekutiver Funktionen </a:t>
            </a:r>
          </a:p>
        </p:txBody>
      </p:sp>
      <p:pic>
        <p:nvPicPr>
          <p:cNvPr id="11" name="Picture 6" descr="Verhaltensinventar zur Beurteilung exekutiver Funktio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08356"/>
            <a:ext cx="2317623" cy="34911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Verhaltensinventar zur Beurteilung exekutiver Funktionen für das Kindergartenal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314" y="1988844"/>
            <a:ext cx="2317623" cy="349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05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2" name="Titel 1"/>
          <p:cNvSpPr>
            <a:spLocks noGrp="1"/>
          </p:cNvSpPr>
          <p:nvPr>
            <p:ph type="title"/>
          </p:nvPr>
        </p:nvSpPr>
        <p:spPr>
          <a:xfrm>
            <a:off x="827584" y="188640"/>
            <a:ext cx="8229600" cy="2290266"/>
          </a:xfrm>
          <a:noFill/>
        </p:spPr>
        <p:txBody>
          <a:bodyPr>
            <a:noAutofit/>
          </a:bodyPr>
          <a:lstStyle/>
          <a:p>
            <a:pPr algn="l">
              <a:lnSpc>
                <a:spcPct val="100000"/>
              </a:lnSpc>
            </a:pPr>
            <a:r>
              <a:rPr lang="de-DE" sz="2000" dirty="0">
                <a:solidFill>
                  <a:schemeClr val="tx2">
                    <a:lumMod val="75000"/>
                  </a:schemeClr>
                </a:solidFill>
                <a:latin typeface="Myriad Pro Light" pitchFamily="34" charset="0"/>
              </a:rPr>
              <a:t>BRIEF</a:t>
            </a:r>
            <a:br>
              <a:rPr lang="de-DE" sz="2000" dirty="0">
                <a:solidFill>
                  <a:schemeClr val="tx2">
                    <a:lumMod val="75000"/>
                  </a:schemeClr>
                </a:solidFill>
                <a:latin typeface="Myriad Pro Light" pitchFamily="34" charset="0"/>
              </a:rPr>
            </a:br>
            <a:r>
              <a:rPr lang="de-DE" sz="2000" dirty="0">
                <a:solidFill>
                  <a:schemeClr val="tx2">
                    <a:lumMod val="75000"/>
                  </a:schemeClr>
                </a:solidFill>
                <a:latin typeface="Myriad Pro Light" pitchFamily="34" charset="0"/>
              </a:rPr>
              <a:t>Verhaltensinventar zur Beurteilung exekutiver Funktionen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252" y="2290539"/>
            <a:ext cx="2832676" cy="250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83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2" name="Titel 1"/>
          <p:cNvSpPr>
            <a:spLocks noGrp="1"/>
          </p:cNvSpPr>
          <p:nvPr>
            <p:ph type="title"/>
          </p:nvPr>
        </p:nvSpPr>
        <p:spPr>
          <a:xfrm>
            <a:off x="827584" y="188640"/>
            <a:ext cx="8229600" cy="2290266"/>
          </a:xfrm>
          <a:noFill/>
        </p:spPr>
        <p:txBody>
          <a:bodyPr>
            <a:noAutofit/>
          </a:bodyPr>
          <a:lstStyle/>
          <a:p>
            <a:pPr algn="l">
              <a:lnSpc>
                <a:spcPct val="100000"/>
              </a:lnSpc>
            </a:pPr>
            <a:r>
              <a:rPr lang="de-DE" sz="2000" dirty="0">
                <a:solidFill>
                  <a:schemeClr val="tx2">
                    <a:lumMod val="75000"/>
                  </a:schemeClr>
                </a:solidFill>
                <a:latin typeface="Myriad Pro Light" pitchFamily="34" charset="0"/>
              </a:rPr>
              <a:t>BRIEF</a:t>
            </a:r>
            <a:br>
              <a:rPr lang="de-DE" sz="2000" dirty="0">
                <a:solidFill>
                  <a:schemeClr val="tx2">
                    <a:lumMod val="75000"/>
                  </a:schemeClr>
                </a:solidFill>
                <a:latin typeface="Myriad Pro Light" pitchFamily="34" charset="0"/>
              </a:rPr>
            </a:br>
            <a:r>
              <a:rPr lang="de-DE" sz="2000" dirty="0">
                <a:solidFill>
                  <a:schemeClr val="tx2">
                    <a:lumMod val="75000"/>
                  </a:schemeClr>
                </a:solidFill>
                <a:latin typeface="Myriad Pro Light" pitchFamily="34" charset="0"/>
              </a:rPr>
              <a:t>Verhaltensinventar zur Beurteilung exekutiver Funktionen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007980"/>
            <a:ext cx="2742542" cy="3942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007979"/>
            <a:ext cx="2720585" cy="3942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8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30">
          <a:fgClr>
            <a:schemeClr val="tx2">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6" name="Rechteck 5"/>
          <p:cNvSpPr/>
          <p:nvPr/>
        </p:nvSpPr>
        <p:spPr>
          <a:xfrm>
            <a:off x="467544" y="620688"/>
            <a:ext cx="8208912" cy="5616624"/>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 name="Titel 1"/>
          <p:cNvSpPr>
            <a:spLocks noGrp="1"/>
          </p:cNvSpPr>
          <p:nvPr>
            <p:ph type="title"/>
          </p:nvPr>
        </p:nvSpPr>
        <p:spPr>
          <a:xfrm>
            <a:off x="827584" y="274638"/>
            <a:ext cx="8229600" cy="2290266"/>
          </a:xfrm>
          <a:noFill/>
        </p:spPr>
        <p:txBody>
          <a:bodyPr>
            <a:noAutofit/>
          </a:bodyPr>
          <a:lstStyle/>
          <a:p>
            <a:pPr algn="l">
              <a:lnSpc>
                <a:spcPct val="80000"/>
              </a:lnSpc>
            </a:pPr>
            <a:r>
              <a:rPr lang="de-DE" sz="2800" dirty="0">
                <a:solidFill>
                  <a:schemeClr val="tx2">
                    <a:lumMod val="75000"/>
                  </a:schemeClr>
                </a:solidFill>
                <a:latin typeface="Myriad Pro Light"/>
                <a:cs typeface="Myriad Pro Light"/>
              </a:rPr>
              <a:t> </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pic>
        <p:nvPicPr>
          <p:cNvPr id="9" name="Bild 8" descr="Bildungplus_weiß.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013176"/>
            <a:ext cx="2432806" cy="1078869"/>
          </a:xfrm>
          <a:prstGeom prst="rect">
            <a:avLst/>
          </a:prstGeom>
        </p:spPr>
      </p:pic>
      <p:sp>
        <p:nvSpPr>
          <p:cNvPr id="8" name="Inhaltsplatzhalter 2"/>
          <p:cNvSpPr>
            <a:spLocks noGrp="1"/>
          </p:cNvSpPr>
          <p:nvPr>
            <p:ph idx="1"/>
          </p:nvPr>
        </p:nvSpPr>
        <p:spPr>
          <a:xfrm>
            <a:off x="1022920" y="1844824"/>
            <a:ext cx="7437512" cy="4247221"/>
          </a:xfrm>
        </p:spPr>
        <p:txBody>
          <a:bodyPr>
            <a:normAutofit fontScale="25000" lnSpcReduction="20000"/>
          </a:bodyPr>
          <a:lstStyle/>
          <a:p>
            <a:pPr marL="0" indent="0">
              <a:buNone/>
            </a:pPr>
            <a:r>
              <a:rPr lang="de-DE" sz="8000" dirty="0">
                <a:solidFill>
                  <a:schemeClr val="tx2">
                    <a:lumMod val="75000"/>
                  </a:schemeClr>
                </a:solidFill>
                <a:latin typeface="Myriad Pro Light" pitchFamily="34" charset="0"/>
              </a:rPr>
              <a:t>Erhält er/sie drei Aufträge, wird nur der letzte oder erste erinnert.</a:t>
            </a:r>
          </a:p>
          <a:p>
            <a:pPr marL="0" indent="0">
              <a:buNone/>
            </a:pPr>
            <a:r>
              <a:rPr lang="de-DE" sz="8000" dirty="0">
                <a:solidFill>
                  <a:schemeClr val="tx2">
                    <a:lumMod val="75000"/>
                  </a:schemeClr>
                </a:solidFill>
                <a:latin typeface="Myriad Pro Light" pitchFamily="34" charset="0"/>
              </a:rPr>
              <a:t>Hat eine kurze Aufmerksamkeitsspanne.</a:t>
            </a:r>
          </a:p>
          <a:p>
            <a:pPr marL="0" indent="0">
              <a:buNone/>
            </a:pPr>
            <a:r>
              <a:rPr lang="de-DE" sz="8000" dirty="0">
                <a:solidFill>
                  <a:schemeClr val="tx2">
                    <a:lumMod val="75000"/>
                  </a:schemeClr>
                </a:solidFill>
                <a:latin typeface="Myriad Pro Light" pitchFamily="34" charset="0"/>
              </a:rPr>
              <a:t>Vergisst, Hausaufgaben abzugeben, selbst wenn sie gemacht sind.</a:t>
            </a:r>
          </a:p>
          <a:p>
            <a:pPr marL="0" indent="0">
              <a:buNone/>
            </a:pPr>
            <a:r>
              <a:rPr lang="de-DE" sz="8000" dirty="0">
                <a:solidFill>
                  <a:schemeClr val="tx2">
                    <a:lumMod val="75000"/>
                  </a:schemeClr>
                </a:solidFill>
                <a:latin typeface="Myriad Pro Light" pitchFamily="34" charset="0"/>
              </a:rPr>
              <a:t>Hat Mühe bei Pflichten oder Aufgaben, die mehr als einen Schritt erfordern.</a:t>
            </a:r>
          </a:p>
          <a:p>
            <a:pPr marL="0" indent="0">
              <a:buNone/>
            </a:pPr>
            <a:r>
              <a:rPr lang="de-DE" sz="8000" dirty="0">
                <a:solidFill>
                  <a:schemeClr val="tx2">
                    <a:lumMod val="75000"/>
                  </a:schemeClr>
                </a:solidFill>
                <a:latin typeface="Myriad Pro Light" pitchFamily="34" charset="0"/>
              </a:rPr>
              <a:t>Braucht Hilfestellung durch Erwachsene, um bei der Sache zu bleiben.</a:t>
            </a:r>
          </a:p>
          <a:p>
            <a:pPr marL="0" indent="0">
              <a:buNone/>
            </a:pPr>
            <a:r>
              <a:rPr lang="de-DE" sz="8000" dirty="0">
                <a:solidFill>
                  <a:schemeClr val="tx2">
                    <a:lumMod val="75000"/>
                  </a:schemeClr>
                </a:solidFill>
                <a:latin typeface="Myriad Pro Light" pitchFamily="34" charset="0"/>
              </a:rPr>
              <a:t>Vergisst, was er/sie gerade gemacht hat.</a:t>
            </a:r>
          </a:p>
          <a:p>
            <a:pPr marL="0" indent="0">
              <a:buNone/>
            </a:pPr>
            <a:r>
              <a:rPr lang="de-DE" sz="8000" dirty="0">
                <a:solidFill>
                  <a:schemeClr val="tx2">
                    <a:lumMod val="75000"/>
                  </a:schemeClr>
                </a:solidFill>
                <a:latin typeface="Myriad Pro Light" pitchFamily="34" charset="0"/>
              </a:rPr>
              <a:t>Wenn er/sie etwas holen soll, weiß er/sie nicht mehr, was.</a:t>
            </a:r>
          </a:p>
          <a:p>
            <a:pPr marL="0" indent="0">
              <a:buNone/>
            </a:pPr>
            <a:r>
              <a:rPr lang="de-DE" sz="8000" dirty="0">
                <a:solidFill>
                  <a:schemeClr val="tx2">
                    <a:lumMod val="75000"/>
                  </a:schemeClr>
                </a:solidFill>
                <a:latin typeface="Myriad Pro Light" pitchFamily="34" charset="0"/>
              </a:rPr>
              <a:t>Hat Mühe, verschiedene Lösungswege zu finden.</a:t>
            </a:r>
          </a:p>
          <a:p>
            <a:pPr marL="0" indent="0">
              <a:buNone/>
            </a:pPr>
            <a:r>
              <a:rPr lang="de-DE" sz="2000" dirty="0"/>
              <a:t>				</a:t>
            </a:r>
            <a:endParaRPr lang="de-DE" sz="1400" dirty="0"/>
          </a:p>
        </p:txBody>
      </p:sp>
      <p:sp>
        <p:nvSpPr>
          <p:cNvPr id="10" name="Titel 1"/>
          <p:cNvSpPr txBox="1">
            <a:spLocks/>
          </p:cNvSpPr>
          <p:nvPr/>
        </p:nvSpPr>
        <p:spPr>
          <a:xfrm>
            <a:off x="979984" y="427038"/>
            <a:ext cx="8229600" cy="229026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de-DE" sz="2800" dirty="0">
                <a:solidFill>
                  <a:schemeClr val="tx2">
                    <a:lumMod val="75000"/>
                  </a:schemeClr>
                </a:solidFill>
                <a:latin typeface="Myriad Pro Light"/>
                <a:cs typeface="Myriad Pro Light"/>
              </a:rPr>
              <a:t>Arbeitsgedächtnis im Schulalltag</a:t>
            </a:r>
            <a:br>
              <a:rPr lang="de-DE" sz="2800" dirty="0">
                <a:solidFill>
                  <a:schemeClr val="tx2">
                    <a:lumMod val="75000"/>
                  </a:schemeClr>
                </a:solidFill>
                <a:latin typeface="Myriad Pro Light"/>
                <a:cs typeface="Myriad Pro Light"/>
              </a:rPr>
            </a:br>
            <a:r>
              <a:rPr lang="de-DE" sz="3600" dirty="0">
                <a:solidFill>
                  <a:schemeClr val="tx2">
                    <a:lumMod val="75000"/>
                  </a:schemeClr>
                </a:solidFill>
                <a:latin typeface="Myriad Pro Light"/>
                <a:cs typeface="Myriad Pro Light"/>
              </a:rPr>
              <a:t>			</a:t>
            </a:r>
          </a:p>
        </p:txBody>
      </p:sp>
    </p:spTree>
    <p:extLst>
      <p:ext uri="{BB962C8B-B14F-4D97-AF65-F5344CB8AC3E}">
        <p14:creationId xmlns:p14="http://schemas.microsoft.com/office/powerpoint/2010/main" val="342626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t">
      <a:maj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901</Words>
  <Application>Microsoft Office PowerPoint</Application>
  <PresentationFormat>Bildschirmpräsentation (4:3)</PresentationFormat>
  <Paragraphs>194</Paragraphs>
  <Slides>33</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33</vt:i4>
      </vt:variant>
    </vt:vector>
  </HeadingPairs>
  <TitlesOfParts>
    <vt:vector size="39" baseType="lpstr">
      <vt:lpstr>Arial Unicode MS</vt:lpstr>
      <vt:lpstr>Arial</vt:lpstr>
      <vt:lpstr>Arial Narrow</vt:lpstr>
      <vt:lpstr>Calibri</vt:lpstr>
      <vt:lpstr>Myriad Pro Light</vt:lpstr>
      <vt:lpstr>Larissa-Design</vt:lpstr>
      <vt:lpstr>Exekutive Funktionen und Selbstregulation Bedeutung und Förderung in der Schule/beim Lernen  </vt:lpstr>
      <vt:lpstr>PowerPoint-Präsentation</vt:lpstr>
      <vt:lpstr>PowerPoint-Präsentation</vt:lpstr>
      <vt:lpstr>PowerPoint-Präsentation</vt:lpstr>
      <vt:lpstr>PowerPoint-Präsentation</vt:lpstr>
      <vt:lpstr>BRIEF Verhaltensinventar zur Beurteilung exekutiver Funktionen </vt:lpstr>
      <vt:lpstr>BRIEF Verhaltensinventar zur Beurteilung exekutiver Funktionen </vt:lpstr>
      <vt:lpstr>BRIEF Verhaltensinventar zur Beurteilung exekutiver Funktionen </vt:lpstr>
      <vt:lpstr>     </vt:lpstr>
      <vt:lpstr>     </vt:lpstr>
      <vt:lpstr>PowerPoint-Präsentation</vt:lpstr>
      <vt:lpstr>PowerPoint-Präsentation</vt:lpstr>
      <vt:lpstr>     </vt:lpstr>
      <vt:lpstr>PowerPoint-Präsentation</vt:lpstr>
      <vt:lpstr>     </vt:lpstr>
      <vt:lpstr>     </vt:lpstr>
      <vt:lpstr>BRIEF Verhaltensinventar zur Beurteilung exekutiver Funktionen </vt:lpstr>
      <vt:lpstr>     </vt:lpstr>
      <vt:lpstr>     </vt:lpstr>
      <vt:lpstr>     </vt:lpstr>
      <vt:lpstr>PowerPoint-Präsentation</vt:lpstr>
      <vt:lpstr>PowerPoint-Präsentation</vt:lpstr>
      <vt:lpstr>     </vt:lpstr>
      <vt:lpstr>     </vt:lpstr>
      <vt:lpstr>     </vt:lpstr>
      <vt:lpstr>     </vt:lpstr>
      <vt:lpstr>Selbstregulationsprobleme     </vt:lpstr>
      <vt:lpstr>Selbstregulationsprobleme     </vt:lpstr>
      <vt:lpstr>     </vt:lpstr>
      <vt:lpstr>PowerPoint-Präsentation</vt:lpstr>
      <vt:lpstr>  </vt:lpstr>
      <vt:lpstr>„Kinder verhalten sich gut, wenn sie können!"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BILDUNG plus 2</dc:creator>
  <cp:lastModifiedBy>sabine kubesch</cp:lastModifiedBy>
  <cp:revision>454</cp:revision>
  <dcterms:created xsi:type="dcterms:W3CDTF">2014-07-18T09:12:30Z</dcterms:created>
  <dcterms:modified xsi:type="dcterms:W3CDTF">2017-11-08T13:53:43Z</dcterms:modified>
</cp:coreProperties>
</file>