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8" r:id="rId3"/>
    <p:sldId id="269" r:id="rId4"/>
    <p:sldId id="270" r:id="rId5"/>
    <p:sldId id="274" r:id="rId6"/>
    <p:sldId id="277" r:id="rId7"/>
    <p:sldId id="275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D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0" autoAdjust="0"/>
  </p:normalViewPr>
  <p:slideViewPr>
    <p:cSldViewPr showGuides="1">
      <p:cViewPr varScale="1">
        <p:scale>
          <a:sx n="106" d="100"/>
          <a:sy n="106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srv-pdc2012-01\Home\01_Mitarbeiter\Deckenbrock\Info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srv-pdc2012-01\Home\01_Mitarbeiter\Deckenbrock\Info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vsrv-pdc2012-01\Home\01_Mitarbeiter\Deckenbrock\Info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8594142248978321E-2"/>
          <c:y val="4.18379351936609E-2"/>
          <c:w val="0.91556780660450965"/>
          <c:h val="0.86375921868022698"/>
        </c:manualLayout>
      </c:layout>
      <c:barChart>
        <c:barDir val="col"/>
        <c:grouping val="clustered"/>
        <c:ser>
          <c:idx val="0"/>
          <c:order val="0"/>
          <c:cat>
            <c:strRef>
              <c:f>Tabelle1!$K$3:$K$6</c:f>
              <c:strCache>
                <c:ptCount val="4"/>
                <c:pt idx="0">
                  <c:v>Gesamt 12/13</c:v>
                </c:pt>
                <c:pt idx="1">
                  <c:v>Gesamt 13/14</c:v>
                </c:pt>
                <c:pt idx="2">
                  <c:v>Gesamt 14/15</c:v>
                </c:pt>
                <c:pt idx="3">
                  <c:v>Gesamt 15/16</c:v>
                </c:pt>
              </c:strCache>
            </c:strRef>
          </c:cat>
          <c:val>
            <c:numRef>
              <c:f>Tabelle1!$L$3:$L$6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FC-4B63-B9C4-8DED995838E4}"/>
            </c:ext>
          </c:extLst>
        </c:ser>
        <c:ser>
          <c:idx val="1"/>
          <c:order val="1"/>
          <c:spPr>
            <a:solidFill>
              <a:srgbClr val="0077D0"/>
            </a:solidFill>
          </c:spPr>
          <c:cat>
            <c:strRef>
              <c:f>Tabelle1!$K$3:$K$6</c:f>
              <c:strCache>
                <c:ptCount val="4"/>
                <c:pt idx="0">
                  <c:v>Gesamt 12/13</c:v>
                </c:pt>
                <c:pt idx="1">
                  <c:v>Gesamt 13/14</c:v>
                </c:pt>
                <c:pt idx="2">
                  <c:v>Gesamt 14/15</c:v>
                </c:pt>
                <c:pt idx="3">
                  <c:v>Gesamt 15/16</c:v>
                </c:pt>
              </c:strCache>
            </c:strRef>
          </c:cat>
          <c:val>
            <c:numRef>
              <c:f>Tabelle1!$M$3:$M$6</c:f>
              <c:numCache>
                <c:formatCode>General</c:formatCode>
                <c:ptCount val="4"/>
                <c:pt idx="0">
                  <c:v>104</c:v>
                </c:pt>
                <c:pt idx="1">
                  <c:v>108</c:v>
                </c:pt>
                <c:pt idx="2">
                  <c:v>107</c:v>
                </c:pt>
                <c:pt idx="3">
                  <c:v>104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FC-4B63-B9C4-8DED995838E4}"/>
            </c:ext>
          </c:extLst>
        </c:ser>
        <c:ser>
          <c:idx val="2"/>
          <c:order val="2"/>
          <c:cat>
            <c:strRef>
              <c:f>Tabelle1!$K$3:$K$6</c:f>
              <c:strCache>
                <c:ptCount val="4"/>
                <c:pt idx="0">
                  <c:v>Gesamt 12/13</c:v>
                </c:pt>
                <c:pt idx="1">
                  <c:v>Gesamt 13/14</c:v>
                </c:pt>
                <c:pt idx="2">
                  <c:v>Gesamt 14/15</c:v>
                </c:pt>
                <c:pt idx="3">
                  <c:v>Gesamt 15/16</c:v>
                </c:pt>
              </c:strCache>
            </c:strRef>
          </c:cat>
          <c:val>
            <c:numRef>
              <c:f>Tabelle1!$N$3:$N$6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FC-4B63-B9C4-8DED995838E4}"/>
            </c:ext>
          </c:extLst>
        </c:ser>
        <c:gapWidth val="300"/>
        <c:axId val="85203200"/>
        <c:axId val="85233664"/>
      </c:barChart>
      <c:catAx>
        <c:axId val="85203200"/>
        <c:scaling>
          <c:orientation val="minMax"/>
        </c:scaling>
        <c:axPos val="b"/>
        <c:numFmt formatCode="General" sourceLinked="0"/>
        <c:tickLblPos val="nextTo"/>
        <c:crossAx val="85233664"/>
        <c:crosses val="autoZero"/>
        <c:auto val="1"/>
        <c:lblAlgn val="ctr"/>
        <c:lblOffset val="100"/>
      </c:catAx>
      <c:valAx>
        <c:axId val="85233664"/>
        <c:scaling>
          <c:orientation val="minMax"/>
        </c:scaling>
        <c:axPos val="l"/>
        <c:majorGridlines/>
        <c:numFmt formatCode="General" sourceLinked="1"/>
        <c:tickLblPos val="nextTo"/>
        <c:crossAx val="85203200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5064930224762497E-2"/>
          <c:y val="5.0355248187062676E-2"/>
          <c:w val="0.86837963225042369"/>
          <c:h val="0.75895714846952778"/>
        </c:manualLayout>
      </c:layout>
      <c:barChart>
        <c:barDir val="col"/>
        <c:grouping val="clustered"/>
        <c:ser>
          <c:idx val="0"/>
          <c:order val="0"/>
          <c:cat>
            <c:strRef>
              <c:f>Tabelle1!$P$3:$P$6</c:f>
              <c:strCache>
                <c:ptCount val="4"/>
                <c:pt idx="0">
                  <c:v>Gesamt 12/13</c:v>
                </c:pt>
                <c:pt idx="1">
                  <c:v>Gesamt 13/14</c:v>
                </c:pt>
                <c:pt idx="2">
                  <c:v>Gesamt 14/15</c:v>
                </c:pt>
                <c:pt idx="3">
                  <c:v>Gesamt 15/16</c:v>
                </c:pt>
              </c:strCache>
            </c:strRef>
          </c:cat>
          <c:val>
            <c:numRef>
              <c:f>Tabelle1!$Q$3:$Q$6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1D-47A5-B181-277E2BC12CDE}"/>
            </c:ext>
          </c:extLst>
        </c:ser>
        <c:ser>
          <c:idx val="1"/>
          <c:order val="1"/>
          <c:spPr>
            <a:solidFill>
              <a:srgbClr val="0077D0"/>
            </a:solidFill>
          </c:spPr>
          <c:cat>
            <c:strRef>
              <c:f>Tabelle1!$P$3:$P$6</c:f>
              <c:strCache>
                <c:ptCount val="4"/>
                <c:pt idx="0">
                  <c:v>Gesamt 12/13</c:v>
                </c:pt>
                <c:pt idx="1">
                  <c:v>Gesamt 13/14</c:v>
                </c:pt>
                <c:pt idx="2">
                  <c:v>Gesamt 14/15</c:v>
                </c:pt>
                <c:pt idx="3">
                  <c:v>Gesamt 15/16</c:v>
                </c:pt>
              </c:strCache>
            </c:strRef>
          </c:cat>
          <c:val>
            <c:numRef>
              <c:f>Tabelle1!$R$3:$R$6</c:f>
              <c:numCache>
                <c:formatCode>General</c:formatCode>
                <c:ptCount val="4"/>
                <c:pt idx="0">
                  <c:v>134</c:v>
                </c:pt>
                <c:pt idx="1">
                  <c:v>139</c:v>
                </c:pt>
                <c:pt idx="2">
                  <c:v>148</c:v>
                </c:pt>
                <c:pt idx="3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1D-47A5-B181-277E2BC12CDE}"/>
            </c:ext>
          </c:extLst>
        </c:ser>
        <c:ser>
          <c:idx val="2"/>
          <c:order val="2"/>
          <c:cat>
            <c:strRef>
              <c:f>Tabelle1!$P$3:$P$6</c:f>
              <c:strCache>
                <c:ptCount val="4"/>
                <c:pt idx="0">
                  <c:v>Gesamt 12/13</c:v>
                </c:pt>
                <c:pt idx="1">
                  <c:v>Gesamt 13/14</c:v>
                </c:pt>
                <c:pt idx="2">
                  <c:v>Gesamt 14/15</c:v>
                </c:pt>
                <c:pt idx="3">
                  <c:v>Gesamt 15/16</c:v>
                </c:pt>
              </c:strCache>
            </c:strRef>
          </c:cat>
          <c:val>
            <c:numRef>
              <c:f>Tabelle1!$S$3:$S$6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1D-47A5-B181-277E2BC12CDE}"/>
            </c:ext>
          </c:extLst>
        </c:ser>
        <c:gapWidth val="300"/>
        <c:axId val="85797120"/>
        <c:axId val="85811200"/>
      </c:barChart>
      <c:catAx>
        <c:axId val="85797120"/>
        <c:scaling>
          <c:orientation val="minMax"/>
        </c:scaling>
        <c:axPos val="b"/>
        <c:numFmt formatCode="General" sourceLinked="0"/>
        <c:tickLblPos val="nextTo"/>
        <c:crossAx val="85811200"/>
        <c:crosses val="autoZero"/>
        <c:auto val="1"/>
        <c:lblAlgn val="ctr"/>
        <c:lblOffset val="100"/>
      </c:catAx>
      <c:valAx>
        <c:axId val="85811200"/>
        <c:scaling>
          <c:orientation val="minMax"/>
        </c:scaling>
        <c:axPos val="l"/>
        <c:majorGridlines/>
        <c:numFmt formatCode="General" sourceLinked="1"/>
        <c:tickLblPos val="nextTo"/>
        <c:crossAx val="85797120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77D0"/>
            </a:solidFill>
          </c:spPr>
          <c:cat>
            <c:strRef>
              <c:f>Tabelle1!$F$3:$F$6</c:f>
              <c:strCache>
                <c:ptCount val="4"/>
                <c:pt idx="0">
                  <c:v>Gesamt 12/13</c:v>
                </c:pt>
                <c:pt idx="1">
                  <c:v>Gesamt 13/14</c:v>
                </c:pt>
                <c:pt idx="2">
                  <c:v>Gesamt 14/15</c:v>
                </c:pt>
                <c:pt idx="3">
                  <c:v>Gesamt 15/16</c:v>
                </c:pt>
              </c:strCache>
            </c:strRef>
          </c:cat>
          <c:val>
            <c:numRef>
              <c:f>Tabelle1!$G$3:$G$6</c:f>
              <c:numCache>
                <c:formatCode>General</c:formatCode>
                <c:ptCount val="4"/>
                <c:pt idx="0">
                  <c:v>2467</c:v>
                </c:pt>
                <c:pt idx="1">
                  <c:v>2762</c:v>
                </c:pt>
                <c:pt idx="2">
                  <c:v>2497</c:v>
                </c:pt>
                <c:pt idx="3">
                  <c:v>2732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E7-4995-A60C-12A76B2C14F3}"/>
            </c:ext>
          </c:extLst>
        </c:ser>
        <c:ser>
          <c:idx val="1"/>
          <c:order val="1"/>
          <c:cat>
            <c:strRef>
              <c:f>Tabelle1!$F$3:$F$6</c:f>
              <c:strCache>
                <c:ptCount val="4"/>
                <c:pt idx="0">
                  <c:v>Gesamt 12/13</c:v>
                </c:pt>
                <c:pt idx="1">
                  <c:v>Gesamt 13/14</c:v>
                </c:pt>
                <c:pt idx="2">
                  <c:v>Gesamt 14/15</c:v>
                </c:pt>
                <c:pt idx="3">
                  <c:v>Gesamt 15/16</c:v>
                </c:pt>
              </c:strCache>
            </c:strRef>
          </c:cat>
          <c:val>
            <c:numRef>
              <c:f>Tabelle1!$H$3:$H$6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E7-4995-A60C-12A76B2C14F3}"/>
            </c:ext>
          </c:extLst>
        </c:ser>
        <c:ser>
          <c:idx val="2"/>
          <c:order val="2"/>
          <c:cat>
            <c:strRef>
              <c:f>Tabelle1!$F$3:$F$6</c:f>
              <c:strCache>
                <c:ptCount val="4"/>
                <c:pt idx="0">
                  <c:v>Gesamt 12/13</c:v>
                </c:pt>
                <c:pt idx="1">
                  <c:v>Gesamt 13/14</c:v>
                </c:pt>
                <c:pt idx="2">
                  <c:v>Gesamt 14/15</c:v>
                </c:pt>
                <c:pt idx="3">
                  <c:v>Gesamt 15/16</c:v>
                </c:pt>
              </c:strCache>
            </c:strRef>
          </c:cat>
          <c:val>
            <c:numRef>
              <c:f>Tabelle1!$I$3:$I$6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E7-4995-A60C-12A76B2C14F3}"/>
            </c:ext>
          </c:extLst>
        </c:ser>
        <c:gapWidth val="300"/>
        <c:axId val="85285888"/>
        <c:axId val="85295872"/>
      </c:barChart>
      <c:catAx>
        <c:axId val="85285888"/>
        <c:scaling>
          <c:orientation val="minMax"/>
        </c:scaling>
        <c:axPos val="b"/>
        <c:numFmt formatCode="General" sourceLinked="0"/>
        <c:tickLblPos val="nextTo"/>
        <c:crossAx val="85295872"/>
        <c:crosses val="autoZero"/>
        <c:auto val="1"/>
        <c:lblAlgn val="ctr"/>
        <c:lblOffset val="100"/>
      </c:catAx>
      <c:valAx>
        <c:axId val="85295872"/>
        <c:scaling>
          <c:orientation val="minMax"/>
        </c:scaling>
        <c:axPos val="l"/>
        <c:majorGridlines/>
        <c:numFmt formatCode="General" sourceLinked="1"/>
        <c:tickLblPos val="nextTo"/>
        <c:crossAx val="85285888"/>
        <c:crosses val="autoZero"/>
        <c:crossBetween val="between"/>
      </c:valAx>
    </c:plotArea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0B7923E-F5B6-4F8D-87F2-F3AD636F7A3E}" type="datetimeFigureOut">
              <a:rPr lang="de-DE"/>
              <a:pPr>
                <a:defRPr/>
              </a:pPr>
              <a:t>07.03.2017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D6A06B-0009-4958-9E91-F59E3074C1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28227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58821E-ABFE-4AF9-96A3-B102C449CC96}" type="slidenum">
              <a:rPr lang="de-DE" altLang="de-DE"/>
              <a:pPr/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EA74E7-C309-40DA-A37D-097E923F508C}" type="slidenum">
              <a:rPr lang="de-DE" altLang="de-DE"/>
              <a:pPr/>
              <a:t>3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34888-BEAE-40F3-BCF3-206F850391BF}" type="datetimeFigureOut">
              <a:rPr lang="de-DE"/>
              <a:pPr>
                <a:defRPr/>
              </a:pPr>
              <a:t>07.03.2017</a:t>
            </a:fld>
            <a:endParaRPr lang="de-DE" dirty="0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A5B8-D8F9-4CA9-B02C-1CC6042B341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62510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404664"/>
            <a:ext cx="5838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9600"/>
            <a:ext cx="7739063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Mastertextformat bearbeiten</a:t>
            </a:r>
          </a:p>
        </p:txBody>
      </p:sp>
      <p:grpSp>
        <p:nvGrpSpPr>
          <p:cNvPr id="1028" name="Group 36"/>
          <p:cNvGrpSpPr>
            <a:grpSpLocks/>
          </p:cNvGrpSpPr>
          <p:nvPr/>
        </p:nvGrpSpPr>
        <p:grpSpPr bwMode="auto">
          <a:xfrm>
            <a:off x="0" y="1584325"/>
            <a:ext cx="7264400" cy="90488"/>
            <a:chOff x="0" y="671"/>
            <a:chExt cx="4576" cy="57"/>
          </a:xfrm>
        </p:grpSpPr>
        <p:sp>
          <p:nvSpPr>
            <p:cNvPr id="1034" name="Rectangle 17"/>
            <p:cNvSpPr>
              <a:spLocks noChangeArrowheads="1"/>
            </p:cNvSpPr>
            <p:nvPr/>
          </p:nvSpPr>
          <p:spPr bwMode="auto">
            <a:xfrm>
              <a:off x="450" y="671"/>
              <a:ext cx="4126" cy="57"/>
            </a:xfrm>
            <a:prstGeom prst="rect">
              <a:avLst/>
            </a:prstGeom>
            <a:solidFill>
              <a:srgbClr val="8F193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1035" name="Rectangle 18"/>
            <p:cNvSpPr>
              <a:spLocks noChangeArrowheads="1"/>
            </p:cNvSpPr>
            <p:nvPr/>
          </p:nvSpPr>
          <p:spPr bwMode="auto">
            <a:xfrm>
              <a:off x="0" y="671"/>
              <a:ext cx="453" cy="5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1029" name="Line 32"/>
          <p:cNvSpPr>
            <a:spLocks noChangeShapeType="1"/>
          </p:cNvSpPr>
          <p:nvPr/>
        </p:nvSpPr>
        <p:spPr bwMode="auto">
          <a:xfrm>
            <a:off x="0" y="6600825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457200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5767C7-EBE9-44E7-ABC4-8A569056DB85}" type="datetimeFigureOut">
              <a:rPr lang="de-DE"/>
              <a:pPr>
                <a:defRPr/>
              </a:pPr>
              <a:t>07.03.2017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A210B4-8A5C-4B6F-AD0C-11A92A2D75C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2" name="Grafik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397" t="25038" r="13717" b="11614"/>
          <a:stretch/>
        </p:blipFill>
        <p:spPr bwMode="auto">
          <a:xfrm>
            <a:off x="6487386" y="80483"/>
            <a:ext cx="2621118" cy="1215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F1936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defRPr sz="2400">
          <a:solidFill>
            <a:srgbClr val="8F1936"/>
          </a:solidFill>
          <a:latin typeface="+mn-lt"/>
          <a:ea typeface="+mn-ea"/>
          <a:cs typeface="+mn-cs"/>
        </a:defRPr>
      </a:lvl1pPr>
      <a:lvl2pPr marL="1588" indent="-15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363538" indent="-3635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Bliss Regular" charset="0"/>
        <a:buAutoNum type="arabicPeriod"/>
        <a:tabLst>
          <a:tab pos="357188" algn="l"/>
        </a:tabLst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358775" indent="-358775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rgbClr val="8F1936"/>
        </a:buClr>
        <a:buFont typeface="Wingdings" pitchFamily="2" charset="2"/>
        <a:buChar char="§"/>
        <a:tabLst>
          <a:tab pos="363538" algn="l"/>
        </a:tabLst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3603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Arial" pitchFamily="34" charset="0"/>
        </a:defRPr>
      </a:lvl5pPr>
      <a:lvl6pPr marL="8175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Arial" pitchFamily="34" charset="0"/>
        </a:defRPr>
      </a:lvl6pPr>
      <a:lvl7pPr marL="12747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Arial" pitchFamily="34" charset="0"/>
        </a:defRPr>
      </a:lvl7pPr>
      <a:lvl8pPr marL="17319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Arial" pitchFamily="34" charset="0"/>
        </a:defRPr>
      </a:lvl8pPr>
      <a:lvl9pPr marL="2189163" indent="4763" algn="l" rtl="0" eaLnBrk="1" fontAlgn="base" hangingPunct="1">
        <a:lnSpc>
          <a:spcPct val="90000"/>
        </a:lnSpc>
        <a:spcBef>
          <a:spcPts val="400"/>
        </a:spcBef>
        <a:spcAft>
          <a:spcPct val="0"/>
        </a:spcAft>
        <a:defRPr sz="2400">
          <a:solidFill>
            <a:srgbClr val="606060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/>
              <a:t>Fachtagung Sport und </a:t>
            </a:r>
            <a:r>
              <a:rPr lang="de-DE" altLang="de-DE" b="1" dirty="0" smtClean="0"/>
              <a:t>GTS</a:t>
            </a:r>
            <a:endParaRPr lang="de-DE" altLang="de-DE" b="1" dirty="0" smtClean="0">
              <a:solidFill>
                <a:schemeClr val="tx2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smtClean="0"/>
              <a:t>					</a:t>
            </a:r>
          </a:p>
          <a:p>
            <a:r>
              <a:rPr lang="de-DE" altLang="de-DE" dirty="0"/>
              <a:t>	</a:t>
            </a:r>
            <a:r>
              <a:rPr lang="de-DE" altLang="de-DE" dirty="0" smtClean="0"/>
              <a:t>				</a:t>
            </a:r>
            <a:endParaRPr lang="de-DE" altLang="de-DE" dirty="0"/>
          </a:p>
          <a:p>
            <a:pPr algn="ctr"/>
            <a:r>
              <a:rPr lang="de-DE" altLang="de-DE" sz="3200" b="1" dirty="0" smtClean="0">
                <a:solidFill>
                  <a:schemeClr val="tx2"/>
                </a:solidFill>
              </a:rPr>
              <a:t>Fachforum</a:t>
            </a:r>
          </a:p>
          <a:p>
            <a:pPr marL="0" indent="0" algn="ctr"/>
            <a:r>
              <a:rPr lang="de-DE" altLang="de-DE" sz="3200" b="1" dirty="0" smtClean="0">
                <a:solidFill>
                  <a:schemeClr val="tx2"/>
                </a:solidFill>
              </a:rPr>
              <a:t>Qualitätsentwicklung und Qualitätssicherung</a:t>
            </a:r>
            <a:endParaRPr lang="de-DE" altLang="de-DE" sz="3200" b="1" dirty="0" smtClean="0"/>
          </a:p>
          <a:p>
            <a:endParaRPr lang="de-DE" altLang="de-DE" sz="3200" dirty="0" smtClean="0"/>
          </a:p>
          <a:p>
            <a:pPr algn="ctr"/>
            <a:r>
              <a:rPr lang="de-DE" altLang="de-DE" sz="3200" b="1" dirty="0" smtClean="0"/>
              <a:t>06.04.2017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1512167" cy="69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72816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38988"/>
            <a:ext cx="2298665" cy="76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altLang="de-DE" sz="2000" b="1" smtClean="0"/>
          </a:p>
          <a:p>
            <a:endParaRPr lang="de-DE" altLang="de-DE" sz="2000" smtClean="0"/>
          </a:p>
        </p:txBody>
      </p:sp>
      <p:sp>
        <p:nvSpPr>
          <p:cNvPr id="13315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2BEE4F-7116-4196-85C8-809EC616DE22}" type="slidenum">
              <a:rPr lang="de-DE" altLang="de-DE"/>
              <a:pPr/>
              <a:t>10</a:t>
            </a:fld>
            <a:endParaRPr lang="de-DE" altLang="de-DE"/>
          </a:p>
        </p:txBody>
      </p:sp>
      <p:pic>
        <p:nvPicPr>
          <p:cNvPr id="13316" name="Grafi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3772545" cy="270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Grafik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663" y="1772816"/>
            <a:ext cx="4398962" cy="476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Grafik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75" y="4509120"/>
            <a:ext cx="3052465" cy="210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0" y="1052736"/>
            <a:ext cx="716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         Vielen Dank für Ihre Aufmerksamkeit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000" b="1" smtClean="0"/>
              <a:t>Entstehung des Projekts</a:t>
            </a:r>
          </a:p>
          <a:p>
            <a:endParaRPr lang="de-DE" altLang="de-DE" sz="2000" b="1" smtClean="0"/>
          </a:p>
          <a:p>
            <a:r>
              <a:rPr lang="de-DE" altLang="de-DE" sz="2000" b="1" smtClean="0"/>
              <a:t>Qualitätsmerkmale</a:t>
            </a:r>
          </a:p>
          <a:p>
            <a:endParaRPr lang="de-DE" altLang="de-DE" sz="2000" b="1" smtClean="0"/>
          </a:p>
          <a:p>
            <a:r>
              <a:rPr lang="de-DE" altLang="de-DE" sz="2000" b="1" smtClean="0"/>
              <a:t>Zahlen, Daten, Fakten</a:t>
            </a:r>
            <a:endParaRPr lang="de-DE" altLang="de-DE" sz="2000" smtClean="0"/>
          </a:p>
          <a:p>
            <a:pPr>
              <a:buFont typeface="Arial" charset="0"/>
              <a:buNone/>
            </a:pPr>
            <a:endParaRPr lang="de-DE" altLang="de-DE" sz="2000" smtClean="0"/>
          </a:p>
          <a:p>
            <a:endParaRPr lang="de-DE" altLang="de-DE" sz="2000" smtClean="0"/>
          </a:p>
          <a:p>
            <a:pPr>
              <a:buFont typeface="Arial" charset="0"/>
              <a:buNone/>
            </a:pPr>
            <a:endParaRPr lang="de-DE" altLang="de-DE" smtClean="0"/>
          </a:p>
          <a:p>
            <a:endParaRPr lang="de-DE" altLang="de-DE" smtClean="0"/>
          </a:p>
        </p:txBody>
      </p:sp>
      <p:sp>
        <p:nvSpPr>
          <p:cNvPr id="6147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 smtClean="0"/>
              <a:t>Inhaltsverzeichnis</a:t>
            </a:r>
          </a:p>
        </p:txBody>
      </p:sp>
      <p:pic>
        <p:nvPicPr>
          <p:cNvPr id="6148" name="Grafi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414" y="1737785"/>
            <a:ext cx="4611687" cy="418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0872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 smtClean="0"/>
              <a:t>Entstehung des Projekts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39063" cy="45735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de-DE" alt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Vielfache Nachfragen der (Ganztags-)Schulen sowie Vereine nach Fußball-</a:t>
            </a:r>
            <a:r>
              <a:rPr lang="de-DE" altLang="de-DE" sz="2000" b="1" dirty="0" err="1" smtClean="0"/>
              <a:t>AG`s</a:t>
            </a:r>
            <a:endParaRPr lang="de-DE" altLang="de-DE" sz="2000" b="1" dirty="0" smtClean="0"/>
          </a:p>
          <a:p>
            <a:pPr>
              <a:buFont typeface="Arial" pitchFamily="34" charset="0"/>
              <a:buChar char="•"/>
            </a:pPr>
            <a:endParaRPr lang="de-DE" alt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Vereine können i.d.R. die Nachmittags-</a:t>
            </a:r>
            <a:r>
              <a:rPr lang="de-DE" altLang="de-DE" sz="2000" b="1" dirty="0" err="1" smtClean="0"/>
              <a:t>AG`s</a:t>
            </a:r>
            <a:r>
              <a:rPr lang="de-DE" altLang="de-DE" sz="2000" b="1" dirty="0" smtClean="0"/>
              <a:t> wegen fehlender AG-Leiter/innen nicht übernehmen, da die Mehrzahl „kleine“ Vereine sind (200-400 Mitglieder)</a:t>
            </a:r>
          </a:p>
          <a:p>
            <a:pPr>
              <a:buFont typeface="Arial" pitchFamily="34" charset="0"/>
              <a:buChar char="•"/>
            </a:pPr>
            <a:endParaRPr lang="de-DE" alt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Bestehende AGs und Kooperationen bleiben unberührt bzw. werden  integriert</a:t>
            </a:r>
          </a:p>
          <a:p>
            <a:pPr>
              <a:buFont typeface="Arial" pitchFamily="34" charset="0"/>
              <a:buChar char="•"/>
            </a:pPr>
            <a:endParaRPr lang="de-DE" altLang="de-DE" sz="2000" b="1" dirty="0" smtClean="0"/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FVR als Dienstleister für Vereine</a:t>
            </a:r>
          </a:p>
          <a:p>
            <a:endParaRPr lang="de-DE" altLang="de-DE" sz="2000" b="1" dirty="0" smtClean="0"/>
          </a:p>
          <a:p>
            <a:endParaRPr lang="de-DE" altLang="de-DE" dirty="0" smtClean="0"/>
          </a:p>
        </p:txBody>
      </p:sp>
      <p:sp>
        <p:nvSpPr>
          <p:cNvPr id="819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92C594-3EA2-42BA-B014-FB55B419513A}" type="slidenum">
              <a:rPr lang="de-DE" altLang="de-DE"/>
              <a:pPr/>
              <a:t>3</a:t>
            </a:fld>
            <a:endParaRPr lang="de-DE" alt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052736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 smtClean="0"/>
              <a:t>Entstehung des Projekts</a:t>
            </a:r>
            <a:endParaRPr lang="de-DE" altLang="de-DE" sz="3200" smtClean="0"/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Gespräche mit Bildungsministerium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Angebote an (Ganztags-)Schulen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Einsatz der Schulfußballreferenten des FVR in allen neun Fußballkreisen</a:t>
            </a:r>
            <a:endParaRPr lang="de-DE" alt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Bewerbung und Suche von geeigneten AG-Leiter/innen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Bildung von </a:t>
            </a:r>
            <a:r>
              <a:rPr lang="de-DE" altLang="de-DE" sz="2000" b="1" dirty="0" err="1" smtClean="0"/>
              <a:t>AG`s</a:t>
            </a:r>
            <a:r>
              <a:rPr lang="de-DE" altLang="de-DE" sz="2000" b="1" dirty="0" smtClean="0"/>
              <a:t> an Ganztagsschulen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Abrechnung über Kooperationsvertrag Bildungsministerium-LSB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Projektstart Schuljahr 2012/2013</a:t>
            </a:r>
          </a:p>
        </p:txBody>
      </p:sp>
      <p:sp>
        <p:nvSpPr>
          <p:cNvPr id="10244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5A7548-0DC2-4571-AB86-3EE9025A1D1E}" type="slidenum">
              <a:rPr lang="de-DE" altLang="de-DE"/>
              <a:pPr/>
              <a:t>4</a:t>
            </a:fld>
            <a:endParaRPr lang="de-DE" alt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2474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2"/>
          <p:cNvSpPr>
            <a:spLocks noGrp="1"/>
          </p:cNvSpPr>
          <p:nvPr>
            <p:ph type="title"/>
          </p:nvPr>
        </p:nvSpPr>
        <p:spPr>
          <a:xfrm>
            <a:off x="457200" y="275167"/>
            <a:ext cx="4179888" cy="1143000"/>
          </a:xfrm>
        </p:spPr>
        <p:txBody>
          <a:bodyPr/>
          <a:lstStyle/>
          <a:p>
            <a:r>
              <a:rPr lang="de-DE" altLang="de-DE" sz="3200" b="1" i="1" smtClean="0">
                <a:solidFill>
                  <a:srgbClr val="0070C0"/>
                </a:solidFill>
              </a:rPr>
              <a:t>Teilnehmende GTS</a:t>
            </a:r>
            <a:endParaRPr lang="de-DE" altLang="de-DE" smtClean="0"/>
          </a:p>
        </p:txBody>
      </p:sp>
      <p:pic>
        <p:nvPicPr>
          <p:cNvPr id="14339" name="Picture 6" descr="C:\Users\fsj01.FVR\Documents\02_FVR `Fußball macht Schule´\Logo_Mascot_DFB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9289" y="5139267"/>
            <a:ext cx="835025" cy="153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162" y="2492896"/>
            <a:ext cx="3271838" cy="1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540000" y="1772816"/>
          <a:ext cx="4811198" cy="371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80728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2"/>
          <p:cNvSpPr>
            <a:spLocks noGrp="1"/>
          </p:cNvSpPr>
          <p:nvPr>
            <p:ph type="title"/>
          </p:nvPr>
        </p:nvSpPr>
        <p:spPr>
          <a:xfrm>
            <a:off x="457200" y="275167"/>
            <a:ext cx="4321175" cy="1143000"/>
          </a:xfrm>
        </p:spPr>
        <p:txBody>
          <a:bodyPr/>
          <a:lstStyle/>
          <a:p>
            <a:r>
              <a:rPr lang="de-DE" altLang="de-DE" sz="3200" b="1" i="1" smtClean="0">
                <a:solidFill>
                  <a:srgbClr val="0070C0"/>
                </a:solidFill>
              </a:rPr>
              <a:t>Fußball-AGs</a:t>
            </a:r>
            <a:endParaRPr lang="de-DE" altLang="de-DE" smtClean="0"/>
          </a:p>
        </p:txBody>
      </p:sp>
      <p:pic>
        <p:nvPicPr>
          <p:cNvPr id="17411" name="Picture 6" descr="C:\Users\fsj01.FVR\Documents\02_FVR `Fußball macht Schule´\Logo_Mascot_DFB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9289" y="5139267"/>
            <a:ext cx="835025" cy="153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2162" y="2924944"/>
            <a:ext cx="3271838" cy="1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Diagramm 4"/>
          <p:cNvGraphicFramePr>
            <a:graphicFrameLocks/>
          </p:cNvGraphicFramePr>
          <p:nvPr/>
        </p:nvGraphicFramePr>
        <p:xfrm>
          <a:off x="611560" y="2060848"/>
          <a:ext cx="4963867" cy="442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96752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457200" y="275167"/>
            <a:ext cx="3979863" cy="1143000"/>
          </a:xfrm>
        </p:spPr>
        <p:txBody>
          <a:bodyPr/>
          <a:lstStyle/>
          <a:p>
            <a:r>
              <a:rPr lang="de-DE" altLang="de-DE" sz="3200" b="1" i="1" smtClean="0">
                <a:solidFill>
                  <a:srgbClr val="0070C0"/>
                </a:solidFill>
              </a:rPr>
              <a:t>AG-Teilnehmer/innen</a:t>
            </a:r>
            <a:endParaRPr lang="de-DE" altLang="de-DE" smtClean="0"/>
          </a:p>
        </p:txBody>
      </p:sp>
      <p:pic>
        <p:nvPicPr>
          <p:cNvPr id="15363" name="Picture 6" descr="C:\Users\fsj01.FVR\Documents\02_FVR `Fußball macht Schule´\Logo_Mascot_DFB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9289" y="5139267"/>
            <a:ext cx="835025" cy="153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924944"/>
            <a:ext cx="3240088" cy="1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611560" y="1988840"/>
          <a:ext cx="4884649" cy="411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24744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 smtClean="0"/>
              <a:t>Qualitätsmerkmale</a:t>
            </a: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Vertragsabschlüsse FVR – (Ganztags-)Schule, FVR – AG-Leiter/in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Langfristige Projektplanung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Koordination und zentrale Planung durch hauptamtliche Mitarbeiter</a:t>
            </a:r>
            <a:br>
              <a:rPr lang="de-DE" altLang="de-DE" sz="2000" b="1" dirty="0" smtClean="0"/>
            </a:br>
            <a:r>
              <a:rPr lang="de-DE" altLang="de-DE" sz="2000" b="1" dirty="0" smtClean="0"/>
              <a:t>(gesamtes Abrechnungsverfahren über Hauptamt FVR)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Garantierte Vertretungsregelung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Qualifizierung der AG-Leiter/innen durch den FVR nach Vorgaben der Schulbehörden (mindestens C-Lizenz)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Vorstellungsgespräche der AG –Leiter/innen in den (Ganztags-)Schulen (Schulen und AG-Leiter/innen müssen dem Einsatz zustimmen)</a:t>
            </a:r>
          </a:p>
        </p:txBody>
      </p:sp>
      <p:sp>
        <p:nvSpPr>
          <p:cNvPr id="11268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303FA4-C9FF-4007-84C1-F9953133A8C8}" type="slidenum">
              <a:rPr lang="de-DE" altLang="de-DE"/>
              <a:pPr/>
              <a:t>8</a:t>
            </a:fld>
            <a:endParaRPr lang="de-DE" alt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b="1" smtClean="0"/>
              <a:t>Qualitätsmerkmale</a:t>
            </a:r>
            <a:endParaRPr lang="de-DE" altLang="de-DE" sz="3200" smtClean="0"/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Jährliche Fortbildung der AG Leiter/innen unter Einbezug der ADD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Umfangreiche Materialpakete für alle AG-Leiter/innen</a:t>
            </a:r>
            <a:br>
              <a:rPr lang="de-DE" altLang="de-DE" sz="2000" b="1" dirty="0" smtClean="0"/>
            </a:br>
            <a:r>
              <a:rPr lang="de-DE" altLang="de-DE" sz="2000" b="1" dirty="0" smtClean="0"/>
              <a:t>(Bälle, Markierungshemdchen, Markierungsteller usw.)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Unterschiedliche Lehrinhalte gemäß Altersstufe der Kinder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Maßnahmen zum Eintritt der AG-Teilnehmer/innen in Vereine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Einbindung der Vereine in das Projekt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Empfehlungsschreiben für talentierte Spieler/innen an deren Eltern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Teilnehmerurkunden für alle Kinder nach jedem Schuljahr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Statistische Erhebungen zur Nachhaltigkeitsprüfung</a:t>
            </a:r>
          </a:p>
          <a:p>
            <a:pPr>
              <a:buFont typeface="Arial" pitchFamily="34" charset="0"/>
              <a:buChar char="•"/>
            </a:pPr>
            <a:r>
              <a:rPr lang="de-DE" altLang="de-DE" sz="2000" b="1" dirty="0" smtClean="0"/>
              <a:t>Regelmäßige Gespräche mit Ministerium und ADD</a:t>
            </a:r>
          </a:p>
          <a:p>
            <a:endParaRPr lang="de-DE" altLang="de-DE" sz="2000" b="1" dirty="0" smtClean="0"/>
          </a:p>
          <a:p>
            <a:endParaRPr lang="de-DE" altLang="de-DE" sz="2000" dirty="0" smtClean="0"/>
          </a:p>
        </p:txBody>
      </p:sp>
      <p:sp>
        <p:nvSpPr>
          <p:cNvPr id="12292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39FB1B-15C2-484C-B00E-FFD02D3E4659}" type="slidenum">
              <a:rPr lang="de-DE" altLang="de-DE"/>
              <a:pPr/>
              <a:t>9</a:t>
            </a:fld>
            <a:endParaRPr lang="de-DE" alt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79208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PP-Vorlage">
  <a:themeElements>
    <a:clrScheme name="PP-Vorlage (Stand 18_05_11) 1">
      <a:dk1>
        <a:srgbClr val="000000"/>
      </a:dk1>
      <a:lt1>
        <a:srgbClr val="FFFFFF"/>
      </a:lt1>
      <a:dk2>
        <a:srgbClr val="871D33"/>
      </a:dk2>
      <a:lt2>
        <a:srgbClr val="808080"/>
      </a:lt2>
      <a:accent1>
        <a:srgbClr val="871D33"/>
      </a:accent1>
      <a:accent2>
        <a:srgbClr val="C3591B"/>
      </a:accent2>
      <a:accent3>
        <a:srgbClr val="FFFFFF"/>
      </a:accent3>
      <a:accent4>
        <a:srgbClr val="000000"/>
      </a:accent4>
      <a:accent5>
        <a:srgbClr val="C3ABAD"/>
      </a:accent5>
      <a:accent6>
        <a:srgbClr val="B05017"/>
      </a:accent6>
      <a:hlink>
        <a:srgbClr val="3D7417"/>
      </a:hlink>
      <a:folHlink>
        <a:srgbClr val="0F2136"/>
      </a:folHlink>
    </a:clrScheme>
    <a:fontScheme name="PP-Vorlage (Stand 18_05_11)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-Vorlage (Stand 18_05_11) 1">
        <a:dk1>
          <a:srgbClr val="000000"/>
        </a:dk1>
        <a:lt1>
          <a:srgbClr val="FFFFFF"/>
        </a:lt1>
        <a:dk2>
          <a:srgbClr val="871D33"/>
        </a:dk2>
        <a:lt2>
          <a:srgbClr val="808080"/>
        </a:lt2>
        <a:accent1>
          <a:srgbClr val="871D33"/>
        </a:accent1>
        <a:accent2>
          <a:srgbClr val="C3591B"/>
        </a:accent2>
        <a:accent3>
          <a:srgbClr val="FFFFFF"/>
        </a:accent3>
        <a:accent4>
          <a:srgbClr val="000000"/>
        </a:accent4>
        <a:accent5>
          <a:srgbClr val="C3ABAD"/>
        </a:accent5>
        <a:accent6>
          <a:srgbClr val="B05017"/>
        </a:accent6>
        <a:hlink>
          <a:srgbClr val="3D7417"/>
        </a:hlink>
        <a:folHlink>
          <a:srgbClr val="0F21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Vorlage (Stand 18_05_11) 2">
        <a:dk1>
          <a:srgbClr val="000000"/>
        </a:dk1>
        <a:lt1>
          <a:srgbClr val="FFFFFF"/>
        </a:lt1>
        <a:dk2>
          <a:srgbClr val="871D33"/>
        </a:dk2>
        <a:lt2>
          <a:srgbClr val="808080"/>
        </a:lt2>
        <a:accent1>
          <a:srgbClr val="9F4A5C"/>
        </a:accent1>
        <a:accent2>
          <a:srgbClr val="CF7A49"/>
        </a:accent2>
        <a:accent3>
          <a:srgbClr val="FFFFFF"/>
        </a:accent3>
        <a:accent4>
          <a:srgbClr val="000000"/>
        </a:accent4>
        <a:accent5>
          <a:srgbClr val="CDB1B5"/>
        </a:accent5>
        <a:accent6>
          <a:srgbClr val="BB6E41"/>
        </a:accent6>
        <a:hlink>
          <a:srgbClr val="649045"/>
        </a:hlink>
        <a:folHlink>
          <a:srgbClr val="3F4D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Vorlage (Stand 18_05_11) 3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B77785"/>
        </a:accent1>
        <a:accent2>
          <a:srgbClr val="DB9B76"/>
        </a:accent2>
        <a:accent3>
          <a:srgbClr val="FFFFFF"/>
        </a:accent3>
        <a:accent4>
          <a:srgbClr val="000000"/>
        </a:accent4>
        <a:accent5>
          <a:srgbClr val="D8BDC2"/>
        </a:accent5>
        <a:accent6>
          <a:srgbClr val="C68C6A"/>
        </a:accent6>
        <a:hlink>
          <a:srgbClr val="8BAC74"/>
        </a:hlink>
        <a:folHlink>
          <a:srgbClr val="6F7A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Vorlage (Stand 18_05_11) 4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CFA5AD"/>
        </a:accent1>
        <a:accent2>
          <a:srgbClr val="E7BDA4"/>
        </a:accent2>
        <a:accent3>
          <a:srgbClr val="FFFFFF"/>
        </a:accent3>
        <a:accent4>
          <a:srgbClr val="000000"/>
        </a:accent4>
        <a:accent5>
          <a:srgbClr val="E4CFD3"/>
        </a:accent5>
        <a:accent6>
          <a:srgbClr val="D1AB94"/>
        </a:accent6>
        <a:hlink>
          <a:srgbClr val="B1C7A2"/>
        </a:hlink>
        <a:folHlink>
          <a:srgbClr val="9FA6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-Vorlage (Stand 18_05_11) 5">
        <a:dk1>
          <a:srgbClr val="000000"/>
        </a:dk1>
        <a:lt1>
          <a:srgbClr val="FFFFFF"/>
        </a:lt1>
        <a:dk2>
          <a:srgbClr val="871D33"/>
        </a:dk2>
        <a:lt2>
          <a:srgbClr val="2D2015"/>
        </a:lt2>
        <a:accent1>
          <a:srgbClr val="E7D2D6"/>
        </a:accent1>
        <a:accent2>
          <a:srgbClr val="F3DED1"/>
        </a:accent2>
        <a:accent3>
          <a:srgbClr val="FFFFFF"/>
        </a:accent3>
        <a:accent4>
          <a:srgbClr val="000000"/>
        </a:accent4>
        <a:accent5>
          <a:srgbClr val="F1E5E8"/>
        </a:accent5>
        <a:accent6>
          <a:srgbClr val="DCC9BD"/>
        </a:accent6>
        <a:hlink>
          <a:srgbClr val="D8E3D1"/>
        </a:hlink>
        <a:folHlink>
          <a:srgbClr val="CFD3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BM_PP-Vorlage</Template>
  <TotalTime>0</TotalTime>
  <Words>159</Words>
  <Application>Microsoft Office PowerPoint</Application>
  <PresentationFormat>Bildschirmpräsentation (4:3)</PresentationFormat>
  <Paragraphs>60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BM_PP-Vorlage</vt:lpstr>
      <vt:lpstr>Fachtagung Sport und GTS</vt:lpstr>
      <vt:lpstr>Inhaltsverzeichnis</vt:lpstr>
      <vt:lpstr>Entstehung des Projekts</vt:lpstr>
      <vt:lpstr>Entstehung des Projekts</vt:lpstr>
      <vt:lpstr>Teilnehmende GTS</vt:lpstr>
      <vt:lpstr>Fußball-AGs</vt:lpstr>
      <vt:lpstr>AG-Teilnehmer/innen</vt:lpstr>
      <vt:lpstr>Qualitätsmerkmale</vt:lpstr>
      <vt:lpstr>Qualitätsmerkmale</vt:lpstr>
      <vt:lpstr>Folie 10</vt:lpstr>
    </vt:vector>
  </TitlesOfParts>
  <Company>MBWJK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Qualitätsentwicklung und Qualitätssicherung</dc:title>
  <dc:creator>Scherthan</dc:creator>
  <cp:lastModifiedBy>Alois</cp:lastModifiedBy>
  <cp:revision>16</cp:revision>
  <dcterms:created xsi:type="dcterms:W3CDTF">2017-02-06T12:33:22Z</dcterms:created>
  <dcterms:modified xsi:type="dcterms:W3CDTF">2017-03-07T09:21:00Z</dcterms:modified>
</cp:coreProperties>
</file>