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7" r:id="rId2"/>
    <p:sldId id="286" r:id="rId3"/>
    <p:sldId id="287" r:id="rId4"/>
    <p:sldId id="284" r:id="rId5"/>
    <p:sldId id="290" r:id="rId6"/>
    <p:sldId id="288" r:id="rId7"/>
    <p:sldId id="291" r:id="rId8"/>
    <p:sldId id="293" r:id="rId9"/>
    <p:sldId id="283" r:id="rId10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1D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00" autoAdjust="0"/>
  </p:normalViewPr>
  <p:slideViewPr>
    <p:cSldViewPr showGuides="1">
      <p:cViewPr varScale="1">
        <p:scale>
          <a:sx n="64" d="100"/>
          <a:sy n="64" d="100"/>
        </p:scale>
        <p:origin x="-996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8044A-8993-47A5-B8C1-768066085E6E}" type="datetimeFigureOut">
              <a:rPr lang="de-DE" smtClean="0"/>
              <a:t>28.03.2017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52CC1-CD67-484D-BD68-7A94E9221F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4536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0B7923E-F5B6-4F8D-87F2-F3AD636F7A3E}" type="datetimeFigureOut">
              <a:rPr lang="de-DE"/>
              <a:pPr>
                <a:defRPr/>
              </a:pPr>
              <a:t>28.03.2017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1D6A06B-0009-4958-9E91-F59E3074C16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227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D6A06B-0009-4958-9E91-F59E3074C169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0402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D6A06B-0009-4958-9E91-F59E3074C169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009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D6A06B-0009-4958-9E91-F59E3074C169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137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D6A06B-0009-4958-9E91-F59E3074C169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8724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D6A06B-0009-4958-9E91-F59E3074C169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5902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Zurzeit</a:t>
            </a:r>
            <a:r>
              <a:rPr lang="de-DE" baseline="0" dirty="0" smtClean="0"/>
              <a:t> haben wir 28 Rahmenvertragspartner</a:t>
            </a:r>
          </a:p>
          <a:p>
            <a:r>
              <a:rPr lang="de-DE" baseline="0" dirty="0" smtClean="0"/>
              <a:t>Auf der Grundlage des Rahmenvertrags mit dem Landessportbund gibt es im Schuljahr 2016/2017 481 Kooperationsverträge (571,51 LWS) und 41 Dienstleistungsverträge (94,38 LWS). Des Weiteren wurden 1.152 Honorarverträge (1.935,19 LWS) zu Sportangeboten geschlossen.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D6A06B-0009-4958-9E91-F59E3074C169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7055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Beispiel </a:t>
            </a:r>
            <a:r>
              <a:rPr lang="de-DE" dirty="0" err="1" smtClean="0"/>
              <a:t>Sporker</a:t>
            </a:r>
            <a:r>
              <a:rPr lang="de-DE" baseline="0" dirty="0" smtClean="0"/>
              <a:t> (Pädagogisches Landesinstitut)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147 FSJ-Verträge mit der Sportjugend im Schuljahr 2016/2017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D6A06B-0009-4958-9E91-F59E3074C169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6562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RegioBIG</a:t>
            </a:r>
            <a:r>
              <a:rPr lang="de-DE" dirty="0" smtClean="0"/>
              <a:t>:</a:t>
            </a:r>
            <a:r>
              <a:rPr lang="de-DE" baseline="0" dirty="0" smtClean="0"/>
              <a:t> Karle: 3 Work</a:t>
            </a:r>
          </a:p>
          <a:p>
            <a:endParaRPr lang="de-DE" baseline="0" dirty="0" smtClean="0"/>
          </a:p>
          <a:p>
            <a:r>
              <a:rPr lang="de-DE" baseline="0" dirty="0" smtClean="0"/>
              <a:t>Im Schuljahr gibt es 10 GTS-Beraterinnen und –Berater, welche 50 LWS erhalten.</a:t>
            </a:r>
          </a:p>
          <a:p>
            <a:endParaRPr lang="de-DE" baseline="0" dirty="0" smtClean="0"/>
          </a:p>
          <a:p>
            <a:r>
              <a:rPr lang="de-DE" baseline="0" dirty="0" smtClean="0"/>
              <a:t>GTS-Stoffverteilungspläne: Rots Hintergrundinformationen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D6A06B-0009-4958-9E91-F59E3074C169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65629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D6A06B-0009-4958-9E91-F59E3074C169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3234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34888-BEAE-40F3-BCF3-206F850391BF}" type="datetimeFigureOut">
              <a:rPr lang="de-DE"/>
              <a:pPr>
                <a:defRPr/>
              </a:pPr>
              <a:t>28.03.2017</a:t>
            </a:fld>
            <a:endParaRPr lang="de-DE" dirty="0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1A5B8-D8F9-4CA9-B02C-1CC6042B341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5106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3BABB-9970-4F9C-8196-DEB174AAEF14}" type="datetimeFigureOut">
              <a:rPr lang="de-DE"/>
              <a:pPr>
                <a:defRPr/>
              </a:pPr>
              <a:t>28.03.2017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D881B-65CC-4BDE-AE8E-56FCEEBF36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3106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4375" y="404664"/>
            <a:ext cx="58388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79600"/>
            <a:ext cx="7739063" cy="457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Mastertextformat bearbeiten</a:t>
            </a:r>
          </a:p>
        </p:txBody>
      </p:sp>
      <p:grpSp>
        <p:nvGrpSpPr>
          <p:cNvPr id="1028" name="Group 36"/>
          <p:cNvGrpSpPr>
            <a:grpSpLocks/>
          </p:cNvGrpSpPr>
          <p:nvPr/>
        </p:nvGrpSpPr>
        <p:grpSpPr bwMode="auto">
          <a:xfrm>
            <a:off x="0" y="1584325"/>
            <a:ext cx="7264400" cy="90488"/>
            <a:chOff x="0" y="671"/>
            <a:chExt cx="4576" cy="57"/>
          </a:xfrm>
        </p:grpSpPr>
        <p:sp>
          <p:nvSpPr>
            <p:cNvPr id="1034" name="Rectangle 17"/>
            <p:cNvSpPr>
              <a:spLocks noChangeArrowheads="1"/>
            </p:cNvSpPr>
            <p:nvPr/>
          </p:nvSpPr>
          <p:spPr bwMode="auto">
            <a:xfrm>
              <a:off x="450" y="671"/>
              <a:ext cx="4126" cy="57"/>
            </a:xfrm>
            <a:prstGeom prst="rect">
              <a:avLst/>
            </a:prstGeom>
            <a:solidFill>
              <a:srgbClr val="8F19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035" name="Rectangle 18"/>
            <p:cNvSpPr>
              <a:spLocks noChangeArrowheads="1"/>
            </p:cNvSpPr>
            <p:nvPr/>
          </p:nvSpPr>
          <p:spPr bwMode="auto">
            <a:xfrm>
              <a:off x="0" y="671"/>
              <a:ext cx="453" cy="5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endParaRPr lang="de-DE" altLang="de-DE"/>
            </a:p>
          </p:txBody>
        </p:sp>
      </p:grpSp>
      <p:sp>
        <p:nvSpPr>
          <p:cNvPr id="1029" name="Line 32"/>
          <p:cNvSpPr>
            <a:spLocks noChangeShapeType="1"/>
          </p:cNvSpPr>
          <p:nvPr/>
        </p:nvSpPr>
        <p:spPr bwMode="auto">
          <a:xfrm>
            <a:off x="0" y="6600825"/>
            <a:ext cx="9144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>
          <a:xfrm>
            <a:off x="457200" y="65246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25767C7-EBE9-44E7-ABC4-8A569056DB85}" type="datetimeFigureOut">
              <a:rPr lang="de-DE"/>
              <a:pPr>
                <a:defRPr/>
              </a:pPr>
              <a:t>28.03.2017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124200" y="65246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6553200" y="65246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9A210B4-8A5C-4B6F-AD0C-11A92A2D75C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12" name="Grafik 11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97" t="25038" r="13717" b="11614"/>
          <a:stretch/>
        </p:blipFill>
        <p:spPr bwMode="auto">
          <a:xfrm>
            <a:off x="6487386" y="80483"/>
            <a:ext cx="2621118" cy="121527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ts val="1400"/>
        </a:spcBef>
        <a:spcAft>
          <a:spcPct val="0"/>
        </a:spcAft>
        <a:defRPr sz="2400">
          <a:solidFill>
            <a:srgbClr val="8F1936"/>
          </a:solidFill>
          <a:latin typeface="+mn-lt"/>
          <a:ea typeface="+mn-ea"/>
          <a:cs typeface="+mn-cs"/>
        </a:defRPr>
      </a:lvl1pPr>
      <a:lvl2pPr marL="1588" indent="-1588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363538" indent="-363538" algn="l" rtl="0" eaLnBrk="1" fontAlgn="base" hangingPunct="1">
        <a:lnSpc>
          <a:spcPct val="90000"/>
        </a:lnSpc>
        <a:spcBef>
          <a:spcPts val="1400"/>
        </a:spcBef>
        <a:spcAft>
          <a:spcPct val="0"/>
        </a:spcAft>
        <a:buClr>
          <a:srgbClr val="8F1936"/>
        </a:buClr>
        <a:buFont typeface="Bliss Regular" charset="0"/>
        <a:buAutoNum type="arabicPeriod"/>
        <a:tabLst>
          <a:tab pos="357188" algn="l"/>
        </a:tabLst>
        <a:defRPr sz="28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358775" indent="-358775" algn="l" rtl="0" eaLnBrk="1" fontAlgn="base" hangingPunct="1">
        <a:lnSpc>
          <a:spcPct val="90000"/>
        </a:lnSpc>
        <a:spcBef>
          <a:spcPts val="1400"/>
        </a:spcBef>
        <a:spcAft>
          <a:spcPct val="0"/>
        </a:spcAft>
        <a:buClr>
          <a:srgbClr val="8F1936"/>
        </a:buClr>
        <a:buFont typeface="Wingdings" pitchFamily="2" charset="2"/>
        <a:buChar char="§"/>
        <a:tabLst>
          <a:tab pos="363538" algn="l"/>
        </a:tabLst>
        <a:defRPr sz="28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360363" indent="4763" algn="l" rtl="0" eaLnBrk="1" fontAlgn="base" hangingPunct="1">
        <a:lnSpc>
          <a:spcPct val="90000"/>
        </a:lnSpc>
        <a:spcBef>
          <a:spcPts val="400"/>
        </a:spcBef>
        <a:spcAft>
          <a:spcPct val="0"/>
        </a:spcAft>
        <a:defRPr sz="2400">
          <a:solidFill>
            <a:srgbClr val="606060"/>
          </a:solidFill>
          <a:latin typeface="+mn-lt"/>
          <a:ea typeface="+mn-ea"/>
          <a:cs typeface="Arial" pitchFamily="34" charset="0"/>
        </a:defRPr>
      </a:lvl5pPr>
      <a:lvl6pPr marL="817563" indent="4763" algn="l" rtl="0" eaLnBrk="1" fontAlgn="base" hangingPunct="1">
        <a:lnSpc>
          <a:spcPct val="90000"/>
        </a:lnSpc>
        <a:spcBef>
          <a:spcPts val="400"/>
        </a:spcBef>
        <a:spcAft>
          <a:spcPct val="0"/>
        </a:spcAft>
        <a:defRPr sz="2400">
          <a:solidFill>
            <a:srgbClr val="606060"/>
          </a:solidFill>
          <a:latin typeface="+mn-lt"/>
          <a:ea typeface="+mn-ea"/>
          <a:cs typeface="Arial" pitchFamily="34" charset="0"/>
        </a:defRPr>
      </a:lvl6pPr>
      <a:lvl7pPr marL="1274763" indent="4763" algn="l" rtl="0" eaLnBrk="1" fontAlgn="base" hangingPunct="1">
        <a:lnSpc>
          <a:spcPct val="90000"/>
        </a:lnSpc>
        <a:spcBef>
          <a:spcPts val="400"/>
        </a:spcBef>
        <a:spcAft>
          <a:spcPct val="0"/>
        </a:spcAft>
        <a:defRPr sz="2400">
          <a:solidFill>
            <a:srgbClr val="606060"/>
          </a:solidFill>
          <a:latin typeface="+mn-lt"/>
          <a:ea typeface="+mn-ea"/>
          <a:cs typeface="Arial" pitchFamily="34" charset="0"/>
        </a:defRPr>
      </a:lvl7pPr>
      <a:lvl8pPr marL="1731963" indent="4763" algn="l" rtl="0" eaLnBrk="1" fontAlgn="base" hangingPunct="1">
        <a:lnSpc>
          <a:spcPct val="90000"/>
        </a:lnSpc>
        <a:spcBef>
          <a:spcPts val="400"/>
        </a:spcBef>
        <a:spcAft>
          <a:spcPct val="0"/>
        </a:spcAft>
        <a:defRPr sz="2400">
          <a:solidFill>
            <a:srgbClr val="606060"/>
          </a:solidFill>
          <a:latin typeface="+mn-lt"/>
          <a:ea typeface="+mn-ea"/>
          <a:cs typeface="Arial" pitchFamily="34" charset="0"/>
        </a:defRPr>
      </a:lvl8pPr>
      <a:lvl9pPr marL="2189163" indent="4763" algn="l" rtl="0" eaLnBrk="1" fontAlgn="base" hangingPunct="1">
        <a:lnSpc>
          <a:spcPct val="90000"/>
        </a:lnSpc>
        <a:spcBef>
          <a:spcPts val="400"/>
        </a:spcBef>
        <a:spcAft>
          <a:spcPct val="0"/>
        </a:spcAft>
        <a:defRPr sz="2400">
          <a:solidFill>
            <a:srgbClr val="606060"/>
          </a:solidFill>
          <a:latin typeface="+mn-lt"/>
          <a:ea typeface="+mn-ea"/>
          <a:cs typeface="Arial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 dirty="0"/>
              <a:t>Fachtagung Sport und </a:t>
            </a:r>
            <a:r>
              <a:rPr lang="de-DE" altLang="de-DE" b="1" dirty="0" smtClean="0"/>
              <a:t>GTS</a:t>
            </a:r>
            <a:endParaRPr lang="de-DE" altLang="de-DE" b="1" dirty="0" smtClean="0">
              <a:solidFill>
                <a:schemeClr val="tx2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79600"/>
            <a:ext cx="8206680" cy="4573588"/>
          </a:xfrm>
        </p:spPr>
        <p:txBody>
          <a:bodyPr/>
          <a:lstStyle/>
          <a:p>
            <a:pPr marL="0" indent="0"/>
            <a:r>
              <a:rPr lang="de-DE" altLang="de-DE" sz="2000" b="1" dirty="0" smtClean="0"/>
              <a:t>In Rheinland-Pfalz gibt es folgende </a:t>
            </a:r>
            <a:br>
              <a:rPr lang="de-DE" altLang="de-DE" sz="2000" b="1" dirty="0" smtClean="0"/>
            </a:br>
            <a:r>
              <a:rPr lang="de-DE" altLang="de-DE" sz="2000" b="1" dirty="0" smtClean="0"/>
              <a:t>Arten der Ganztagsschule:</a:t>
            </a:r>
          </a:p>
          <a:p>
            <a:pPr marL="0" indent="0"/>
            <a:endParaRPr lang="de-DE" altLang="de-DE" sz="20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000" b="1" dirty="0" smtClean="0"/>
              <a:t>Ganztagsschulen in verpflichtender Form </a:t>
            </a:r>
            <a:r>
              <a:rPr lang="de-DE" altLang="de-DE" sz="1600" dirty="0" smtClean="0"/>
              <a:t>(vollgebundene Form)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000" b="1" dirty="0"/>
              <a:t>Ganztagsschulen in Angebotsform </a:t>
            </a:r>
            <a:r>
              <a:rPr lang="de-DE" altLang="de-DE" sz="1600" dirty="0"/>
              <a:t>(teilweise gebundene Form)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000" b="1" dirty="0" smtClean="0"/>
              <a:t>Offene Ganztagsschulen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000" b="1" dirty="0" smtClean="0"/>
          </a:p>
          <a:p>
            <a:pPr marL="0" indent="0"/>
            <a:r>
              <a:rPr lang="de-DE" altLang="de-DE" sz="2000" b="1" dirty="0" smtClean="0"/>
              <a:t>Der Schwerpunkt liegt im Ausbau der Ganztagsschule in Angebotsform.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9764" y="868355"/>
            <a:ext cx="1512167" cy="698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feld 1"/>
          <p:cNvSpPr txBox="1">
            <a:spLocks noChangeArrowheads="1"/>
          </p:cNvSpPr>
          <p:nvPr/>
        </p:nvSpPr>
        <p:spPr bwMode="auto">
          <a:xfrm>
            <a:off x="611559" y="871279"/>
            <a:ext cx="820787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de-DE" altLang="de-DE" sz="3200" b="1" dirty="0">
                <a:solidFill>
                  <a:srgbClr val="871D33"/>
                </a:solidFill>
              </a:rPr>
              <a:t>Ganztagsschultypen </a:t>
            </a:r>
            <a:r>
              <a:rPr lang="de-DE" altLang="de-DE" sz="3200" b="1" dirty="0" smtClean="0">
                <a:solidFill>
                  <a:srgbClr val="871D33"/>
                </a:solidFill>
              </a:rPr>
              <a:t>in </a:t>
            </a:r>
            <a:r>
              <a:rPr lang="de-DE" altLang="de-DE" sz="3200" b="1" dirty="0">
                <a:solidFill>
                  <a:srgbClr val="871D33"/>
                </a:solidFill>
              </a:rPr>
              <a:t>Rheinland-Pfalz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80334"/>
              </p:ext>
            </p:extLst>
          </p:nvPr>
        </p:nvGraphicFramePr>
        <p:xfrm>
          <a:off x="683568" y="1772816"/>
          <a:ext cx="8136904" cy="47525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4296"/>
                <a:gridCol w="2736304"/>
                <a:gridCol w="2736304"/>
              </a:tblGrid>
              <a:tr h="640164"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solidFill>
                            <a:srgbClr val="871D33"/>
                          </a:solidFill>
                        </a:rPr>
                        <a:t>Verpflichtende Ganztagsschule</a:t>
                      </a:r>
                      <a:endParaRPr lang="de-DE" sz="1800" dirty="0">
                        <a:solidFill>
                          <a:srgbClr val="871D33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solidFill>
                            <a:srgbClr val="871D33"/>
                          </a:solidFill>
                        </a:rPr>
                        <a:t>Ganztagsschule in Angebotsform</a:t>
                      </a:r>
                      <a:endParaRPr lang="de-DE" sz="1800" dirty="0">
                        <a:solidFill>
                          <a:srgbClr val="871D33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kern="1200" dirty="0">
                          <a:solidFill>
                            <a:srgbClr val="871D33"/>
                          </a:solidFill>
                          <a:effectLst/>
                          <a:latin typeface="Arial"/>
                          <a:ea typeface="MS PGothic"/>
                          <a:cs typeface="Times New Roman"/>
                        </a:rPr>
                        <a:t>Offene Ganztagsschule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5182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rgbClr val="871D33"/>
                          </a:solidFill>
                        </a:rPr>
                        <a:t>Angebot von 8 Uhr bis 16</a:t>
                      </a:r>
                      <a:r>
                        <a:rPr lang="de-DE" sz="1400" baseline="0" dirty="0" smtClean="0">
                          <a:solidFill>
                            <a:srgbClr val="871D33"/>
                          </a:solidFill>
                        </a:rPr>
                        <a:t> Uhr an vier Tagen</a:t>
                      </a:r>
                      <a:endParaRPr lang="de-DE" sz="1400" dirty="0" smtClean="0">
                        <a:solidFill>
                          <a:srgbClr val="871D33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rgbClr val="871D33"/>
                          </a:solidFill>
                        </a:rPr>
                        <a:t>Angebot von 8 Uhr bis 16</a:t>
                      </a:r>
                      <a:r>
                        <a:rPr lang="de-DE" sz="1400" baseline="0" dirty="0" smtClean="0">
                          <a:solidFill>
                            <a:srgbClr val="871D33"/>
                          </a:solidFill>
                        </a:rPr>
                        <a:t> Uhr an vier Tagen</a:t>
                      </a:r>
                      <a:endParaRPr lang="de-DE" sz="1400" dirty="0">
                        <a:solidFill>
                          <a:srgbClr val="871D33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>
                          <a:solidFill>
                            <a:srgbClr val="871D33"/>
                          </a:solidFill>
                          <a:effectLst/>
                          <a:latin typeface="Arial"/>
                          <a:ea typeface="MS PGothic"/>
                          <a:cs typeface="Times New Roman"/>
                        </a:rPr>
                        <a:t>Angebotszeit variabel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945005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rgbClr val="871D33"/>
                          </a:solidFill>
                        </a:rPr>
                        <a:t>Teilnahmepflicht für</a:t>
                      </a:r>
                      <a:r>
                        <a:rPr lang="de-DE" sz="1400" baseline="0" dirty="0" smtClean="0">
                          <a:solidFill>
                            <a:srgbClr val="871D33"/>
                          </a:solidFill>
                        </a:rPr>
                        <a:t> alle Schülerinnen und Schüler für die gesamte Schulzeit</a:t>
                      </a:r>
                      <a:endParaRPr lang="de-DE" sz="1400" dirty="0">
                        <a:solidFill>
                          <a:srgbClr val="871D33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rgbClr val="871D33"/>
                          </a:solidFill>
                        </a:rPr>
                        <a:t>Teilnahmepflicht für ein Schuljahr nach Anmeldung</a:t>
                      </a:r>
                      <a:endParaRPr lang="de-DE" sz="1400" dirty="0">
                        <a:solidFill>
                          <a:srgbClr val="871D33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>
                          <a:solidFill>
                            <a:srgbClr val="871D33"/>
                          </a:solidFill>
                          <a:effectLst/>
                          <a:latin typeface="Arial"/>
                          <a:ea typeface="MS PGothic"/>
                          <a:cs typeface="Times New Roman"/>
                        </a:rPr>
                        <a:t>Teilnahmezeiten frei wählbar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31616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rgbClr val="871D33"/>
                          </a:solidFill>
                        </a:rPr>
                        <a:t>Mittagessen (warm) wird an allen Tagen angeboten</a:t>
                      </a:r>
                      <a:endParaRPr lang="de-DE" sz="1400" dirty="0">
                        <a:solidFill>
                          <a:srgbClr val="871D33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rgbClr val="871D33"/>
                          </a:solidFill>
                        </a:rPr>
                        <a:t>Mittagessen (warm) wird an allen Tagen angeboten</a:t>
                      </a:r>
                      <a:endParaRPr lang="de-DE" sz="1400" dirty="0">
                        <a:solidFill>
                          <a:srgbClr val="871D33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>
                          <a:solidFill>
                            <a:srgbClr val="871D33"/>
                          </a:solidFill>
                          <a:effectLst/>
                          <a:latin typeface="Arial"/>
                          <a:ea typeface="MS PGothic"/>
                          <a:cs typeface="Times New Roman"/>
                        </a:rPr>
                        <a:t>Mittagessensangebot nicht verpflichtend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31616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rgbClr val="871D33"/>
                          </a:solidFill>
                        </a:rPr>
                        <a:t>Land trägt 100 % der Personalkosten</a:t>
                      </a:r>
                      <a:endParaRPr lang="de-DE" sz="1400" dirty="0">
                        <a:solidFill>
                          <a:srgbClr val="871D33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rgbClr val="871D33"/>
                          </a:solidFill>
                        </a:rPr>
                        <a:t>Land trägt 100 % der Personalkosten</a:t>
                      </a:r>
                      <a:endParaRPr lang="de-DE" sz="1400" dirty="0">
                        <a:solidFill>
                          <a:srgbClr val="871D33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>
                          <a:solidFill>
                            <a:srgbClr val="871D33"/>
                          </a:solidFill>
                          <a:effectLst/>
                          <a:latin typeface="Arial"/>
                          <a:ea typeface="MS PGothic"/>
                          <a:cs typeface="Times New Roman"/>
                        </a:rPr>
                        <a:t>Finanzielle Unterstützung durch das Land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518228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rgbClr val="871D33"/>
                          </a:solidFill>
                        </a:rPr>
                        <a:t>Keine Elternbeiträge (außer Mittagessen)</a:t>
                      </a:r>
                      <a:endParaRPr lang="de-DE" sz="1400" dirty="0">
                        <a:solidFill>
                          <a:srgbClr val="871D33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rgbClr val="871D33"/>
                          </a:solidFill>
                        </a:rPr>
                        <a:t>Keine Elternbeiträge (außer Mittagessen)</a:t>
                      </a:r>
                      <a:endParaRPr lang="de-DE" sz="1400" dirty="0">
                        <a:solidFill>
                          <a:srgbClr val="871D33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>
                          <a:solidFill>
                            <a:srgbClr val="871D33"/>
                          </a:solidFill>
                          <a:effectLst/>
                          <a:latin typeface="Arial"/>
                          <a:ea typeface="MS PGothic"/>
                          <a:cs typeface="Times New Roman"/>
                        </a:rPr>
                        <a:t>Elternbeiträge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667671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rgbClr val="871D33"/>
                          </a:solidFill>
                        </a:rPr>
                        <a:t>Organisation durch Schule</a:t>
                      </a:r>
                      <a:r>
                        <a:rPr lang="de-DE" sz="1400" baseline="0" dirty="0" smtClean="0">
                          <a:solidFill>
                            <a:srgbClr val="871D33"/>
                          </a:solidFill>
                        </a:rPr>
                        <a:t> somit Schulveranstaltung</a:t>
                      </a:r>
                      <a:endParaRPr lang="de-DE" sz="1400" dirty="0">
                        <a:solidFill>
                          <a:srgbClr val="871D33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rgbClr val="871D33"/>
                          </a:solidFill>
                        </a:rPr>
                        <a:t>Organisation durch Schule</a:t>
                      </a:r>
                      <a:r>
                        <a:rPr lang="de-DE" sz="1400" baseline="0" dirty="0" smtClean="0">
                          <a:solidFill>
                            <a:srgbClr val="871D33"/>
                          </a:solidFill>
                        </a:rPr>
                        <a:t> somit Schulveranstaltung</a:t>
                      </a:r>
                      <a:endParaRPr lang="de-DE" sz="1400" dirty="0">
                        <a:solidFill>
                          <a:srgbClr val="871D33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rgbClr val="871D33"/>
                          </a:solidFill>
                          <a:effectLst/>
                          <a:latin typeface="Arial"/>
                          <a:ea typeface="MS PGothic"/>
                          <a:cs typeface="Times New Roman"/>
                        </a:rPr>
                        <a:t>Organisiert durch einen Schulträger oder einen Verein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11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Statistik: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b="1" dirty="0" smtClean="0"/>
              <a:t>Schuljahr 2016/17</a:t>
            </a:r>
          </a:p>
          <a:p>
            <a:endParaRPr lang="de-DE" sz="2000" b="1" dirty="0" smtClean="0"/>
          </a:p>
          <a:p>
            <a:r>
              <a:rPr lang="de-DE" sz="2000" b="1" dirty="0" smtClean="0"/>
              <a:t>	1.490 </a:t>
            </a:r>
            <a:r>
              <a:rPr lang="de-DE" sz="2000" b="1" dirty="0" err="1" smtClean="0"/>
              <a:t>allgemeinbild</a:t>
            </a:r>
            <a:r>
              <a:rPr lang="de-DE" sz="2000" b="1" dirty="0" smtClean="0"/>
              <a:t>. Schulen</a:t>
            </a:r>
          </a:p>
          <a:p>
            <a:r>
              <a:rPr lang="de-DE" sz="2000" b="1" dirty="0" smtClean="0"/>
              <a:t>	1.166 Ganztagsschulen (= 78 %)</a:t>
            </a:r>
          </a:p>
          <a:p>
            <a:r>
              <a:rPr lang="de-DE" sz="2000" b="1" dirty="0" smtClean="0"/>
              <a:t>	-  107 davon in verpflichtender Form</a:t>
            </a:r>
          </a:p>
          <a:p>
            <a:r>
              <a:rPr lang="de-DE" sz="2000" b="1" dirty="0" smtClean="0"/>
              <a:t>	-  613 in Angebotsform</a:t>
            </a:r>
          </a:p>
          <a:p>
            <a:r>
              <a:rPr lang="de-DE" sz="2000" b="1" dirty="0" smtClean="0"/>
              <a:t>	-  440 offene Ganztagsschulen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386873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de-DE" b="1" dirty="0" smtClean="0"/>
              <a:t>Unterstützungsleistungen </a:t>
            </a:r>
            <a:r>
              <a:rPr lang="de-DE" b="1" dirty="0"/>
              <a:t>für Schulträger /Schule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sz="2000" b="1" dirty="0" smtClean="0"/>
              <a:t>Pauschale Startförderung nach Schularten:</a:t>
            </a:r>
          </a:p>
          <a:p>
            <a:pPr marL="0" indent="0"/>
            <a:r>
              <a:rPr lang="de-DE" sz="2000" b="1" dirty="0" smtClean="0"/>
              <a:t/>
            </a:r>
            <a:br>
              <a:rPr lang="de-DE" sz="2000" b="1" dirty="0" smtClean="0"/>
            </a:br>
            <a:r>
              <a:rPr lang="de-DE" sz="2000" b="1" dirty="0" smtClean="0"/>
              <a:t>Grundschulen = 50.000 Euro</a:t>
            </a:r>
            <a:br>
              <a:rPr lang="de-DE" sz="2000" b="1" dirty="0" smtClean="0"/>
            </a:br>
            <a:r>
              <a:rPr lang="de-DE" sz="2000" b="1" dirty="0" smtClean="0"/>
              <a:t>Förderschulen = 60.000 Euro</a:t>
            </a:r>
            <a:br>
              <a:rPr lang="de-DE" sz="2000" b="1" dirty="0" smtClean="0"/>
            </a:br>
            <a:r>
              <a:rPr lang="de-DE" sz="2000" b="1" dirty="0" smtClean="0"/>
              <a:t>Sek I-Schulen = 75.000 Euro</a:t>
            </a:r>
          </a:p>
          <a:p>
            <a:pPr marL="0" indent="0"/>
            <a:endParaRPr lang="de-DE" sz="2000" b="1" dirty="0"/>
          </a:p>
          <a:p>
            <a:pPr marL="0" indent="0">
              <a:tabLst>
                <a:tab pos="541338" algn="l"/>
              </a:tabLst>
            </a:pPr>
            <a:r>
              <a:rPr lang="de-DE" sz="2000" b="1" dirty="0" smtClean="0"/>
              <a:t>Förderung </a:t>
            </a:r>
            <a:r>
              <a:rPr lang="de-DE" sz="2000" b="1" dirty="0"/>
              <a:t>innerhalb des </a:t>
            </a:r>
            <a:r>
              <a:rPr lang="de-DE" sz="2000" b="1" dirty="0" smtClean="0"/>
              <a:t>Schulbauprogramms</a:t>
            </a:r>
            <a:r>
              <a:rPr lang="de-DE" sz="2000" b="1" dirty="0"/>
              <a:t>	 (Landesförderung)</a:t>
            </a:r>
          </a:p>
        </p:txBody>
      </p:sp>
    </p:spTree>
    <p:extLst>
      <p:ext uri="{BB962C8B-B14F-4D97-AF65-F5344CB8AC3E}">
        <p14:creationId xmlns:p14="http://schemas.microsoft.com/office/powerpoint/2010/main" val="328459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Unterstützungsleistungen 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>für Schulen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844824"/>
            <a:ext cx="7739063" cy="4573588"/>
          </a:xfrm>
        </p:spPr>
        <p:txBody>
          <a:bodyPr/>
          <a:lstStyle/>
          <a:p>
            <a:pPr>
              <a:buFontTx/>
              <a:buChar char="-"/>
              <a:tabLst>
                <a:tab pos="541338" algn="l"/>
              </a:tabLst>
            </a:pPr>
            <a:endParaRPr lang="de-DE" sz="1900" b="1" dirty="0" smtClean="0">
              <a:solidFill>
                <a:srgbClr val="871D33"/>
              </a:solidFill>
            </a:endParaRPr>
          </a:p>
          <a:p>
            <a:pPr>
              <a:buFontTx/>
              <a:buChar char="-"/>
              <a:tabLst>
                <a:tab pos="541338" algn="l"/>
              </a:tabLst>
            </a:pPr>
            <a:r>
              <a:rPr lang="de-DE" sz="1900" b="1" dirty="0" smtClean="0">
                <a:solidFill>
                  <a:srgbClr val="871D33"/>
                </a:solidFill>
              </a:rPr>
              <a:t>Personalbudget zu 100% (ohne Beteiligung Eltern/Schulträger)</a:t>
            </a:r>
          </a:p>
          <a:p>
            <a:pPr>
              <a:buFontTx/>
              <a:buChar char="-"/>
              <a:tabLst>
                <a:tab pos="541338" algn="l"/>
              </a:tabLst>
            </a:pPr>
            <a:r>
              <a:rPr lang="de-DE" sz="1900" b="1" dirty="0" smtClean="0">
                <a:solidFill>
                  <a:srgbClr val="871D33"/>
                </a:solidFill>
              </a:rPr>
              <a:t>Fortbildungsbudget (1.500,-- €)</a:t>
            </a:r>
          </a:p>
          <a:p>
            <a:pPr>
              <a:buFontTx/>
              <a:buChar char="-"/>
              <a:tabLst>
                <a:tab pos="541338" algn="l"/>
              </a:tabLst>
            </a:pPr>
            <a:r>
              <a:rPr lang="de-DE" sz="1900" b="1" dirty="0" smtClean="0">
                <a:solidFill>
                  <a:srgbClr val="871D33"/>
                </a:solidFill>
              </a:rPr>
              <a:t>Zuschuss (5000,--€)</a:t>
            </a:r>
          </a:p>
          <a:p>
            <a:pPr>
              <a:buFontTx/>
              <a:buChar char="-"/>
              <a:tabLst>
                <a:tab pos="541338" algn="l"/>
              </a:tabLst>
            </a:pPr>
            <a:r>
              <a:rPr lang="de-DE" sz="1900" b="1" dirty="0" smtClean="0">
                <a:solidFill>
                  <a:srgbClr val="871D33"/>
                </a:solidFill>
              </a:rPr>
              <a:t>GTS-Berater/innen in Regionalen Netzwerken</a:t>
            </a:r>
          </a:p>
          <a:p>
            <a:pPr>
              <a:buFontTx/>
              <a:buChar char="-"/>
              <a:tabLst>
                <a:tab pos="541338" algn="l"/>
              </a:tabLst>
            </a:pPr>
            <a:r>
              <a:rPr lang="de-DE" sz="1900" b="1" dirty="0" smtClean="0">
                <a:solidFill>
                  <a:srgbClr val="871D33"/>
                </a:solidFill>
              </a:rPr>
              <a:t>Zusätzlicher Studientag</a:t>
            </a:r>
          </a:p>
          <a:p>
            <a:pPr>
              <a:buFontTx/>
              <a:buChar char="-"/>
              <a:tabLst>
                <a:tab pos="541338" algn="l"/>
              </a:tabLst>
            </a:pPr>
            <a:r>
              <a:rPr lang="de-DE" sz="1900" b="1" dirty="0" smtClean="0">
                <a:solidFill>
                  <a:srgbClr val="871D33"/>
                </a:solidFill>
              </a:rPr>
              <a:t>Anrechnungsstunden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737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>
            <a:spLocks noChangeArrowheads="1"/>
          </p:cNvSpPr>
          <p:nvPr/>
        </p:nvSpPr>
        <p:spPr bwMode="auto">
          <a:xfrm>
            <a:off x="611560" y="548680"/>
            <a:ext cx="820787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de-DE" altLang="de-DE" sz="3200" b="1" dirty="0" smtClean="0">
                <a:solidFill>
                  <a:srgbClr val="871D33"/>
                </a:solidFill>
              </a:rPr>
              <a:t>Prinzip der Organisation von Ganztagsschulen in Angebotsform</a:t>
            </a:r>
            <a:endParaRPr lang="de-DE" altLang="de-DE" sz="3200" b="1" dirty="0">
              <a:solidFill>
                <a:srgbClr val="871D33"/>
              </a:solidFill>
            </a:endParaRPr>
          </a:p>
        </p:txBody>
      </p:sp>
      <p:sp>
        <p:nvSpPr>
          <p:cNvPr id="3" name="Inhaltsplatzhalter 2"/>
          <p:cNvSpPr txBox="1">
            <a:spLocks/>
          </p:cNvSpPr>
          <p:nvPr/>
        </p:nvSpPr>
        <p:spPr>
          <a:xfrm>
            <a:off x="685800" y="1879600"/>
            <a:ext cx="7739063" cy="4573588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defRPr sz="2400">
                <a:solidFill>
                  <a:srgbClr val="8F1936"/>
                </a:solidFill>
                <a:latin typeface="+mn-lt"/>
                <a:ea typeface="+mn-ea"/>
                <a:cs typeface="+mn-cs"/>
              </a:defRPr>
            </a:lvl1pPr>
            <a:lvl2pPr marL="1588" indent="-1588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363538" indent="-363538" algn="l" rtl="0" eaLnBrk="1" fontAlgn="base" hangingPunct="1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buClr>
                <a:srgbClr val="8F1936"/>
              </a:buClr>
              <a:buFont typeface="Bliss Regular" charset="0"/>
              <a:buAutoNum type="arabicPeriod"/>
              <a:tabLst>
                <a:tab pos="357188" algn="l"/>
              </a:tabLst>
              <a:defRPr sz="28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358775" indent="-358775" algn="l" rtl="0" eaLnBrk="1" fontAlgn="base" hangingPunct="1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buClr>
                <a:srgbClr val="8F1936"/>
              </a:buClr>
              <a:buFont typeface="Wingdings" pitchFamily="2" charset="2"/>
              <a:buChar char="§"/>
              <a:tabLst>
                <a:tab pos="363538" algn="l"/>
              </a:tabLst>
              <a:defRPr sz="28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360363" indent="4763" algn="l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defRPr sz="240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5pPr>
            <a:lvl6pPr marL="817563" indent="4763" algn="l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defRPr sz="240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6pPr>
            <a:lvl7pPr marL="1274763" indent="4763" algn="l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defRPr sz="240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7pPr>
            <a:lvl8pPr marL="1731963" indent="4763" algn="l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defRPr sz="240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8pPr>
            <a:lvl9pPr marL="2189163" indent="4763" algn="l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defRPr sz="240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9pPr>
          </a:lstStyle>
          <a:p>
            <a:r>
              <a:rPr lang="de-DE" b="1" dirty="0"/>
              <a:t>Beschäftigte des Landes</a:t>
            </a:r>
          </a:p>
          <a:p>
            <a:pPr marL="457200" indent="-457200">
              <a:buFontTx/>
              <a:buChar char="-"/>
              <a:tabLst>
                <a:tab pos="541338" algn="l"/>
              </a:tabLst>
            </a:pPr>
            <a:r>
              <a:rPr lang="de-DE" sz="2000" b="1" dirty="0"/>
              <a:t>Lehrkräfte (ca. 50%)</a:t>
            </a:r>
          </a:p>
          <a:p>
            <a:pPr marL="457200" indent="-457200">
              <a:buFontTx/>
              <a:buChar char="-"/>
              <a:tabLst>
                <a:tab pos="541338" algn="l"/>
              </a:tabLst>
            </a:pPr>
            <a:r>
              <a:rPr lang="de-DE" sz="2000" b="1" dirty="0"/>
              <a:t>päd. Fachkräfte (ca. 10%)</a:t>
            </a:r>
          </a:p>
          <a:p>
            <a:pPr marL="457200" indent="-457200">
              <a:buFontTx/>
              <a:buChar char="-"/>
              <a:tabLst>
                <a:tab pos="541338" algn="l"/>
              </a:tabLst>
            </a:pPr>
            <a:r>
              <a:rPr lang="de-DE" sz="2000" b="1" dirty="0"/>
              <a:t>plus FSJ/</a:t>
            </a:r>
            <a:r>
              <a:rPr lang="de-DE" sz="2000" b="1" dirty="0" err="1"/>
              <a:t>BuFDi</a:t>
            </a:r>
            <a:r>
              <a:rPr lang="de-DE" sz="2000" b="1" dirty="0"/>
              <a:t> bzw. </a:t>
            </a:r>
            <a:r>
              <a:rPr lang="de-DE" sz="2000" b="1" dirty="0" smtClean="0"/>
              <a:t>Anerkennungspraktikum</a:t>
            </a:r>
            <a:endParaRPr lang="de-DE" sz="2000" b="1" dirty="0"/>
          </a:p>
          <a:p>
            <a:endParaRPr lang="de-DE" sz="2000" b="1" dirty="0"/>
          </a:p>
          <a:p>
            <a:r>
              <a:rPr lang="de-DE" b="1" dirty="0"/>
              <a:t>außerschulische Partner  (ca. 40%)</a:t>
            </a:r>
          </a:p>
          <a:p>
            <a:pPr marL="457200" indent="-457200">
              <a:buFontTx/>
              <a:buChar char="-"/>
              <a:tabLst>
                <a:tab pos="541338" algn="l"/>
              </a:tabLst>
            </a:pPr>
            <a:r>
              <a:rPr lang="de-DE" sz="2000" b="1" dirty="0"/>
              <a:t>Personen aus außerschulischem Bereich</a:t>
            </a:r>
          </a:p>
          <a:p>
            <a:pPr marL="457200" indent="-457200">
              <a:buFontTx/>
              <a:buChar char="-"/>
              <a:tabLst>
                <a:tab pos="541338" algn="l"/>
              </a:tabLst>
            </a:pPr>
            <a:r>
              <a:rPr lang="de-DE" sz="2000" b="1" dirty="0">
                <a:solidFill>
                  <a:srgbClr val="871D33"/>
                </a:solidFill>
              </a:rPr>
              <a:t>Institutionen aus außerschulischem </a:t>
            </a:r>
            <a:r>
              <a:rPr lang="de-DE" sz="2000" b="1" dirty="0" smtClean="0">
                <a:solidFill>
                  <a:srgbClr val="871D33"/>
                </a:solidFill>
              </a:rPr>
              <a:t>Bereich</a:t>
            </a:r>
            <a:endParaRPr lang="de-DE" sz="2000" b="1" kern="0" dirty="0" smtClean="0"/>
          </a:p>
        </p:txBody>
      </p:sp>
    </p:spTree>
    <p:extLst>
      <p:ext uri="{BB962C8B-B14F-4D97-AF65-F5344CB8AC3E}">
        <p14:creationId xmlns:p14="http://schemas.microsoft.com/office/powerpoint/2010/main" val="230964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>
            <a:spLocks noChangeArrowheads="1"/>
          </p:cNvSpPr>
          <p:nvPr/>
        </p:nvSpPr>
        <p:spPr bwMode="auto">
          <a:xfrm>
            <a:off x="611560" y="548680"/>
            <a:ext cx="820787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de-DE" altLang="de-DE" sz="3200" b="1" dirty="0" smtClean="0">
                <a:solidFill>
                  <a:srgbClr val="871D33"/>
                </a:solidFill>
              </a:rPr>
              <a:t>Qualitätssicherung</a:t>
            </a:r>
            <a:endParaRPr lang="de-DE" altLang="de-DE" sz="3200" b="1" dirty="0">
              <a:solidFill>
                <a:srgbClr val="871D33"/>
              </a:solidFill>
            </a:endParaRPr>
          </a:p>
        </p:txBody>
      </p:sp>
      <p:sp>
        <p:nvSpPr>
          <p:cNvPr id="3" name="Inhaltsplatzhalter 2"/>
          <p:cNvSpPr txBox="1">
            <a:spLocks/>
          </p:cNvSpPr>
          <p:nvPr/>
        </p:nvSpPr>
        <p:spPr>
          <a:xfrm>
            <a:off x="685800" y="1879600"/>
            <a:ext cx="7739063" cy="4573588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defRPr sz="2400">
                <a:solidFill>
                  <a:srgbClr val="8F1936"/>
                </a:solidFill>
                <a:latin typeface="+mn-lt"/>
                <a:ea typeface="+mn-ea"/>
                <a:cs typeface="+mn-cs"/>
              </a:defRPr>
            </a:lvl1pPr>
            <a:lvl2pPr marL="1588" indent="-1588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363538" indent="-363538" algn="l" rtl="0" eaLnBrk="1" fontAlgn="base" hangingPunct="1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buClr>
                <a:srgbClr val="8F1936"/>
              </a:buClr>
              <a:buFont typeface="Bliss Regular" charset="0"/>
              <a:buAutoNum type="arabicPeriod"/>
              <a:tabLst>
                <a:tab pos="357188" algn="l"/>
              </a:tabLst>
              <a:defRPr sz="28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358775" indent="-358775" algn="l" rtl="0" eaLnBrk="1" fontAlgn="base" hangingPunct="1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buClr>
                <a:srgbClr val="8F1936"/>
              </a:buClr>
              <a:buFont typeface="Wingdings" pitchFamily="2" charset="2"/>
              <a:buChar char="§"/>
              <a:tabLst>
                <a:tab pos="363538" algn="l"/>
              </a:tabLst>
              <a:defRPr sz="28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360363" indent="4763" algn="l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defRPr sz="240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5pPr>
            <a:lvl6pPr marL="817563" indent="4763" algn="l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defRPr sz="240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6pPr>
            <a:lvl7pPr marL="1274763" indent="4763" algn="l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defRPr sz="240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7pPr>
            <a:lvl8pPr marL="1731963" indent="4763" algn="l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defRPr sz="240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8pPr>
            <a:lvl9pPr marL="2189163" indent="4763" algn="l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defRPr sz="240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de-DE" sz="2000" b="1" dirty="0" smtClean="0"/>
              <a:t>INES: Interne Evaluation an Schulen</a:t>
            </a:r>
          </a:p>
          <a:p>
            <a:endParaRPr lang="de-DE" sz="20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b="1" kern="0" dirty="0" smtClean="0"/>
              <a:t>Fortbildung/Ausbildung für Lehrkräfte und außerschulische Partner</a:t>
            </a:r>
            <a:endParaRPr lang="de-DE" sz="2000" b="1" kern="0" dirty="0" smtClean="0"/>
          </a:p>
          <a:p>
            <a:endParaRPr lang="de-DE" sz="2000" b="1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b="1" kern="0" dirty="0" smtClean="0"/>
              <a:t>FSJ → Ausbildung und Betreuung</a:t>
            </a:r>
          </a:p>
        </p:txBody>
      </p:sp>
    </p:spTree>
    <p:extLst>
      <p:ext uri="{BB962C8B-B14F-4D97-AF65-F5344CB8AC3E}">
        <p14:creationId xmlns:p14="http://schemas.microsoft.com/office/powerpoint/2010/main" val="413538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>
            <a:spLocks noChangeArrowheads="1"/>
          </p:cNvSpPr>
          <p:nvPr/>
        </p:nvSpPr>
        <p:spPr bwMode="auto">
          <a:xfrm>
            <a:off x="611560" y="548680"/>
            <a:ext cx="820787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de-DE" altLang="de-DE" sz="3200" b="1" dirty="0" smtClean="0">
                <a:solidFill>
                  <a:srgbClr val="871D33"/>
                </a:solidFill>
              </a:rPr>
              <a:t>Qualitätsentwicklung</a:t>
            </a:r>
            <a:endParaRPr lang="de-DE" altLang="de-DE" sz="3200" b="1" dirty="0">
              <a:solidFill>
                <a:srgbClr val="871D33"/>
              </a:solidFill>
            </a:endParaRPr>
          </a:p>
        </p:txBody>
      </p:sp>
      <p:sp>
        <p:nvSpPr>
          <p:cNvPr id="3" name="Inhaltsplatzhalter 2"/>
          <p:cNvSpPr txBox="1">
            <a:spLocks/>
          </p:cNvSpPr>
          <p:nvPr/>
        </p:nvSpPr>
        <p:spPr>
          <a:xfrm>
            <a:off x="685800" y="1879600"/>
            <a:ext cx="7739063" cy="4573588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defRPr sz="2400">
                <a:solidFill>
                  <a:srgbClr val="8F1936"/>
                </a:solidFill>
                <a:latin typeface="+mn-lt"/>
                <a:ea typeface="+mn-ea"/>
                <a:cs typeface="+mn-cs"/>
              </a:defRPr>
            </a:lvl1pPr>
            <a:lvl2pPr marL="1588" indent="-1588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363538" indent="-363538" algn="l" rtl="0" eaLnBrk="1" fontAlgn="base" hangingPunct="1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buClr>
                <a:srgbClr val="8F1936"/>
              </a:buClr>
              <a:buFont typeface="Bliss Regular" charset="0"/>
              <a:buAutoNum type="arabicPeriod"/>
              <a:tabLst>
                <a:tab pos="357188" algn="l"/>
              </a:tabLst>
              <a:defRPr sz="28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358775" indent="-358775" algn="l" rtl="0" eaLnBrk="1" fontAlgn="base" hangingPunct="1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buClr>
                <a:srgbClr val="8F1936"/>
              </a:buClr>
              <a:buFont typeface="Wingdings" pitchFamily="2" charset="2"/>
              <a:buChar char="§"/>
              <a:tabLst>
                <a:tab pos="363538" algn="l"/>
              </a:tabLst>
              <a:defRPr sz="28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360363" indent="4763" algn="l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defRPr sz="240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5pPr>
            <a:lvl6pPr marL="817563" indent="4763" algn="l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defRPr sz="240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6pPr>
            <a:lvl7pPr marL="1274763" indent="4763" algn="l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defRPr sz="240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7pPr>
            <a:lvl8pPr marL="1731963" indent="4763" algn="l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defRPr sz="240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8pPr>
            <a:lvl9pPr marL="2189163" indent="4763" algn="l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defRPr sz="240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de-DE" sz="2000" b="1" dirty="0" err="1" smtClean="0"/>
              <a:t>RegioBIG</a:t>
            </a:r>
            <a:endParaRPr lang="de-DE" sz="2000" b="1" dirty="0" smtClean="0"/>
          </a:p>
          <a:p>
            <a:pPr marL="0" indent="0"/>
            <a:endParaRPr lang="de-DE" sz="20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b="1" kern="0" dirty="0" smtClean="0"/>
              <a:t>GTS-Beraterinnen und –Berater</a:t>
            </a:r>
          </a:p>
          <a:p>
            <a:pPr marL="0" indent="0"/>
            <a:endParaRPr lang="de-DE" sz="2000" b="1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b="1" kern="0" dirty="0" smtClean="0"/>
              <a:t>Netzwerktreffen, Studientage, Fortbildung</a:t>
            </a:r>
          </a:p>
          <a:p>
            <a:pPr marL="0" indent="0"/>
            <a:endParaRPr lang="de-DE" sz="2000" b="1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b="1" kern="0" dirty="0" smtClean="0"/>
              <a:t>GTS-Stoffverteilungspläne</a:t>
            </a:r>
          </a:p>
        </p:txBody>
      </p:sp>
    </p:spTree>
    <p:extLst>
      <p:ext uri="{BB962C8B-B14F-4D97-AF65-F5344CB8AC3E}">
        <p14:creationId xmlns:p14="http://schemas.microsoft.com/office/powerpoint/2010/main" val="75337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de-DE" altLang="de-DE" sz="440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de-DE" altLang="de-DE" sz="4400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de-DE" altLang="de-DE" sz="4400" b="1" dirty="0" smtClean="0"/>
              <a:t>Vielen Dank für Ihre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de-DE" altLang="de-DE" sz="4400" b="1" dirty="0" smtClean="0"/>
              <a:t>Aufmerksamkeit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_PP-Vorlage">
  <a:themeElements>
    <a:clrScheme name="PP-Vorlage (Stand 18_05_11) 1">
      <a:dk1>
        <a:srgbClr val="000000"/>
      </a:dk1>
      <a:lt1>
        <a:srgbClr val="FFFFFF"/>
      </a:lt1>
      <a:dk2>
        <a:srgbClr val="871D33"/>
      </a:dk2>
      <a:lt2>
        <a:srgbClr val="808080"/>
      </a:lt2>
      <a:accent1>
        <a:srgbClr val="871D33"/>
      </a:accent1>
      <a:accent2>
        <a:srgbClr val="C3591B"/>
      </a:accent2>
      <a:accent3>
        <a:srgbClr val="FFFFFF"/>
      </a:accent3>
      <a:accent4>
        <a:srgbClr val="000000"/>
      </a:accent4>
      <a:accent5>
        <a:srgbClr val="C3ABAD"/>
      </a:accent5>
      <a:accent6>
        <a:srgbClr val="B05017"/>
      </a:accent6>
      <a:hlink>
        <a:srgbClr val="3D7417"/>
      </a:hlink>
      <a:folHlink>
        <a:srgbClr val="0F2136"/>
      </a:folHlink>
    </a:clrScheme>
    <a:fontScheme name="PP-Vorlage (Stand 18_05_11)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-Vorlage (Stand 18_05_11) 1">
        <a:dk1>
          <a:srgbClr val="000000"/>
        </a:dk1>
        <a:lt1>
          <a:srgbClr val="FFFFFF"/>
        </a:lt1>
        <a:dk2>
          <a:srgbClr val="871D33"/>
        </a:dk2>
        <a:lt2>
          <a:srgbClr val="808080"/>
        </a:lt2>
        <a:accent1>
          <a:srgbClr val="871D33"/>
        </a:accent1>
        <a:accent2>
          <a:srgbClr val="C3591B"/>
        </a:accent2>
        <a:accent3>
          <a:srgbClr val="FFFFFF"/>
        </a:accent3>
        <a:accent4>
          <a:srgbClr val="000000"/>
        </a:accent4>
        <a:accent5>
          <a:srgbClr val="C3ABAD"/>
        </a:accent5>
        <a:accent6>
          <a:srgbClr val="B05017"/>
        </a:accent6>
        <a:hlink>
          <a:srgbClr val="3D7417"/>
        </a:hlink>
        <a:folHlink>
          <a:srgbClr val="0F213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-Vorlage (Stand 18_05_11) 2">
        <a:dk1>
          <a:srgbClr val="000000"/>
        </a:dk1>
        <a:lt1>
          <a:srgbClr val="FFFFFF"/>
        </a:lt1>
        <a:dk2>
          <a:srgbClr val="871D33"/>
        </a:dk2>
        <a:lt2>
          <a:srgbClr val="808080"/>
        </a:lt2>
        <a:accent1>
          <a:srgbClr val="9F4A5C"/>
        </a:accent1>
        <a:accent2>
          <a:srgbClr val="CF7A49"/>
        </a:accent2>
        <a:accent3>
          <a:srgbClr val="FFFFFF"/>
        </a:accent3>
        <a:accent4>
          <a:srgbClr val="000000"/>
        </a:accent4>
        <a:accent5>
          <a:srgbClr val="CDB1B5"/>
        </a:accent5>
        <a:accent6>
          <a:srgbClr val="BB6E41"/>
        </a:accent6>
        <a:hlink>
          <a:srgbClr val="649045"/>
        </a:hlink>
        <a:folHlink>
          <a:srgbClr val="3F4D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-Vorlage (Stand 18_05_11) 3">
        <a:dk1>
          <a:srgbClr val="000000"/>
        </a:dk1>
        <a:lt1>
          <a:srgbClr val="FFFFFF"/>
        </a:lt1>
        <a:dk2>
          <a:srgbClr val="871D33"/>
        </a:dk2>
        <a:lt2>
          <a:srgbClr val="2D2015"/>
        </a:lt2>
        <a:accent1>
          <a:srgbClr val="B77785"/>
        </a:accent1>
        <a:accent2>
          <a:srgbClr val="DB9B76"/>
        </a:accent2>
        <a:accent3>
          <a:srgbClr val="FFFFFF"/>
        </a:accent3>
        <a:accent4>
          <a:srgbClr val="000000"/>
        </a:accent4>
        <a:accent5>
          <a:srgbClr val="D8BDC2"/>
        </a:accent5>
        <a:accent6>
          <a:srgbClr val="C68C6A"/>
        </a:accent6>
        <a:hlink>
          <a:srgbClr val="8BAC74"/>
        </a:hlink>
        <a:folHlink>
          <a:srgbClr val="6F7A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-Vorlage (Stand 18_05_11) 4">
        <a:dk1>
          <a:srgbClr val="000000"/>
        </a:dk1>
        <a:lt1>
          <a:srgbClr val="FFFFFF"/>
        </a:lt1>
        <a:dk2>
          <a:srgbClr val="871D33"/>
        </a:dk2>
        <a:lt2>
          <a:srgbClr val="2D2015"/>
        </a:lt2>
        <a:accent1>
          <a:srgbClr val="CFA5AD"/>
        </a:accent1>
        <a:accent2>
          <a:srgbClr val="E7BDA4"/>
        </a:accent2>
        <a:accent3>
          <a:srgbClr val="FFFFFF"/>
        </a:accent3>
        <a:accent4>
          <a:srgbClr val="000000"/>
        </a:accent4>
        <a:accent5>
          <a:srgbClr val="E4CFD3"/>
        </a:accent5>
        <a:accent6>
          <a:srgbClr val="D1AB94"/>
        </a:accent6>
        <a:hlink>
          <a:srgbClr val="B1C7A2"/>
        </a:hlink>
        <a:folHlink>
          <a:srgbClr val="9FA6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-Vorlage (Stand 18_05_11) 5">
        <a:dk1>
          <a:srgbClr val="000000"/>
        </a:dk1>
        <a:lt1>
          <a:srgbClr val="FFFFFF"/>
        </a:lt1>
        <a:dk2>
          <a:srgbClr val="871D33"/>
        </a:dk2>
        <a:lt2>
          <a:srgbClr val="2D2015"/>
        </a:lt2>
        <a:accent1>
          <a:srgbClr val="E7D2D6"/>
        </a:accent1>
        <a:accent2>
          <a:srgbClr val="F3DED1"/>
        </a:accent2>
        <a:accent3>
          <a:srgbClr val="FFFFFF"/>
        </a:accent3>
        <a:accent4>
          <a:srgbClr val="000000"/>
        </a:accent4>
        <a:accent5>
          <a:srgbClr val="F1E5E8"/>
        </a:accent5>
        <a:accent6>
          <a:srgbClr val="DCC9BD"/>
        </a:accent6>
        <a:hlink>
          <a:srgbClr val="D8E3D1"/>
        </a:hlink>
        <a:folHlink>
          <a:srgbClr val="CFD3D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BM_PP-Vorlage</Template>
  <TotalTime>0</TotalTime>
  <Words>343</Words>
  <Application>Microsoft Office PowerPoint</Application>
  <PresentationFormat>Bildschirmpräsentation (4:3)</PresentationFormat>
  <Paragraphs>97</Paragraphs>
  <Slides>9</Slides>
  <Notes>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BM_PP-Vorlage</vt:lpstr>
      <vt:lpstr>Fachtagung Sport und GTS</vt:lpstr>
      <vt:lpstr>PowerPoint-Präsentation</vt:lpstr>
      <vt:lpstr>Statistik:</vt:lpstr>
      <vt:lpstr>Unterstützungsleistungen für Schulträger /Schule</vt:lpstr>
      <vt:lpstr>Unterstützungsleistungen  für Schulen</vt:lpstr>
      <vt:lpstr>PowerPoint-Präsentation</vt:lpstr>
      <vt:lpstr>PowerPoint-Präsentation</vt:lpstr>
      <vt:lpstr>PowerPoint-Präsentation</vt:lpstr>
      <vt:lpstr>PowerPoint-Präsentation</vt:lpstr>
    </vt:vector>
  </TitlesOfParts>
  <Company>MBWJK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Qualitätsentwicklung und Qualitätssicherung</dc:title>
  <dc:creator>Scherthan</dc:creator>
  <cp:lastModifiedBy>Fell</cp:lastModifiedBy>
  <cp:revision>35</cp:revision>
  <cp:lastPrinted>2017-03-28T09:41:57Z</cp:lastPrinted>
  <dcterms:created xsi:type="dcterms:W3CDTF">2017-02-06T12:33:22Z</dcterms:created>
  <dcterms:modified xsi:type="dcterms:W3CDTF">2017-03-28T09:42:46Z</dcterms:modified>
</cp:coreProperties>
</file>